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58" r:id="rId5"/>
    <p:sldId id="259" r:id="rId6"/>
    <p:sldId id="260" r:id="rId7"/>
    <p:sldId id="261" r:id="rId8"/>
    <p:sldId id="262" r:id="rId9"/>
    <p:sldId id="263" r:id="rId10"/>
    <p:sldId id="268" r:id="rId11"/>
    <p:sldId id="264" r:id="rId12"/>
    <p:sldId id="265" r:id="rId13"/>
    <p:sldId id="266" r:id="rId14"/>
    <p:sldId id="270" r:id="rId15"/>
    <p:sldId id="272" r:id="rId16"/>
    <p:sldId id="271" r:id="rId17"/>
    <p:sldId id="269" r:id="rId18"/>
    <p:sldId id="267"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2E"/>
    <a:srgbClr val="FEA6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B17E-7123-9006-6431-861F4E826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99987-E5E0-6773-BAB9-F84A53438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6DF65-97B5-F14F-7EC3-F2D322314409}"/>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C60EC9D1-295C-46F2-29F0-52131D0F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CD0F7-9496-A46B-B74E-842522681BE6}"/>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49046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628-C830-1590-24A2-0F6DCDAC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49325A-ED80-07E5-4170-101B3489B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703A0-3FAA-7150-EF13-2ECFA2DCE38A}"/>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65C5456E-C330-8A70-FCF9-0FA886E9A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732E3-48F7-DF9D-FC6B-E999370D51BC}"/>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9873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4C445-CFF7-180C-61E8-DC59B8AAD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486D1-DFA8-EBDB-3F54-A2739AA69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9CA5D-5F05-43F4-0ECD-BC590EF491FA}"/>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28862511-856D-809C-EB45-8F8E00E92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81A1A-4690-94F7-F62D-D825AA55D99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5805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4A5A-D4F9-8DCE-6FF8-62B2146F7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745EE-65DE-2575-9BFF-F195F42F29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9B61-E0A4-8C0E-F1E8-D6045B67D368}"/>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4AA0D2A2-0185-A371-1549-45018D98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B6DAF-90F0-577A-44DD-F8FE034AFD43}"/>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16926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612A-6EDB-8B06-1BE8-769B678D3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AB0A2-2FCC-9E10-F938-0F7C991223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C3829D-6BC7-4AE6-1A24-C82F498D039B}"/>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BC65D6A6-8EDF-9438-8013-19D9B4EAE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818CA-392C-CD69-4DC1-276DE97732E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19175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C3AD-9EF7-092A-E4E2-DF7E3BB01A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7D637-3E72-82FF-CA90-1CABDA2AF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4E4525-5659-A1C3-2B1E-92CF8C88C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ADF44-40E9-6E23-B2C4-1181315ED537}"/>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6" name="Footer Placeholder 5">
            <a:extLst>
              <a:ext uri="{FF2B5EF4-FFF2-40B4-BE49-F238E27FC236}">
                <a16:creationId xmlns:a16="http://schemas.microsoft.com/office/drawing/2014/main" id="{1E7C08BE-F1D8-DAA0-868E-24D122DD7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BE012-14E0-D4C3-13FA-91E068849C4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64264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F59D-B9FB-763F-291E-FF94F9E43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D262D-E73A-B695-8DBD-EF8E6E758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6E198-C119-ED30-1235-5645C8B33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60847-99EC-32C1-0625-B655BEAD5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DA94A-FC17-709F-8CAD-B6D7CD36BA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5897C-4E80-413D-5A05-5219B39BC780}"/>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8" name="Footer Placeholder 7">
            <a:extLst>
              <a:ext uri="{FF2B5EF4-FFF2-40B4-BE49-F238E27FC236}">
                <a16:creationId xmlns:a16="http://schemas.microsoft.com/office/drawing/2014/main" id="{52AB000F-1F2C-5FCE-8B13-4E9261CD30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AC1C69-B27D-67D4-BC1B-AC0ED0C93249}"/>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977100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7CB0-B87C-AAF7-674D-00C00F1040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0C74E0-CF06-52E8-E6FE-D4372464EC53}"/>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4" name="Footer Placeholder 3">
            <a:extLst>
              <a:ext uri="{FF2B5EF4-FFF2-40B4-BE49-F238E27FC236}">
                <a16:creationId xmlns:a16="http://schemas.microsoft.com/office/drawing/2014/main" id="{D4D730A0-C2E6-350F-63BC-75A15FEA9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35280-B8C1-73F6-57AB-63265C527370}"/>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36748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DF2CF-ED7A-9EFC-73B8-C4EC06AC4664}"/>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3" name="Footer Placeholder 2">
            <a:extLst>
              <a:ext uri="{FF2B5EF4-FFF2-40B4-BE49-F238E27FC236}">
                <a16:creationId xmlns:a16="http://schemas.microsoft.com/office/drawing/2014/main" id="{E8C727A2-00A1-A835-1852-D1D3D07F56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6254B-033E-F644-A70C-151D0793F5E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89222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BC07-711D-66CF-DB58-BFD584E24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D6A42-7D82-96F8-3C24-0E79B75AE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706C39-5255-5899-525A-C6FBA25D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8EC3E-218D-64DB-E2A1-64ACB4F8ECB9}"/>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6" name="Footer Placeholder 5">
            <a:extLst>
              <a:ext uri="{FF2B5EF4-FFF2-40B4-BE49-F238E27FC236}">
                <a16:creationId xmlns:a16="http://schemas.microsoft.com/office/drawing/2014/main" id="{725470DC-AD32-3E7A-E4E9-E48476038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DE3F5-01EE-9F32-FA6C-1A48AE20B53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8113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659F-2355-FBE9-FE66-EF544E376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1430F0-DC16-1983-D726-6A33D8CB1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C2E41-6EE2-FA9F-34AB-EF94A0F7D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184E5-1968-93A4-DB7A-8C220A10EE5A}"/>
              </a:ext>
            </a:extLst>
          </p:cNvPr>
          <p:cNvSpPr>
            <a:spLocks noGrp="1"/>
          </p:cNvSpPr>
          <p:nvPr>
            <p:ph type="dt" sz="half" idx="10"/>
          </p:nvPr>
        </p:nvSpPr>
        <p:spPr/>
        <p:txBody>
          <a:bodyPr/>
          <a:lstStyle/>
          <a:p>
            <a:fld id="{B8CBA91D-CA13-43C7-BDE8-E1CE1C707EA6}" type="datetimeFigureOut">
              <a:rPr lang="en-US" smtClean="0"/>
              <a:t>1/29/2025</a:t>
            </a:fld>
            <a:endParaRPr lang="en-US"/>
          </a:p>
        </p:txBody>
      </p:sp>
      <p:sp>
        <p:nvSpPr>
          <p:cNvPr id="6" name="Footer Placeholder 5">
            <a:extLst>
              <a:ext uri="{FF2B5EF4-FFF2-40B4-BE49-F238E27FC236}">
                <a16:creationId xmlns:a16="http://schemas.microsoft.com/office/drawing/2014/main" id="{4017E91B-50AC-0CEA-38DE-0ACEB8ABAE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7AD8D-155B-D4EE-2CCD-1A6AB9EC4864}"/>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2357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9720B-80F2-C027-F9ED-37A04B65B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CFB6B2-1E3C-2867-A801-99CF7156C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909A5-1E02-644C-A0B7-ECF4CDB30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CBA91D-CA13-43C7-BDE8-E1CE1C707EA6}" type="datetimeFigureOut">
              <a:rPr lang="en-US" smtClean="0"/>
              <a:t>1/29/2025</a:t>
            </a:fld>
            <a:endParaRPr lang="en-US"/>
          </a:p>
        </p:txBody>
      </p:sp>
      <p:sp>
        <p:nvSpPr>
          <p:cNvPr id="5" name="Footer Placeholder 4">
            <a:extLst>
              <a:ext uri="{FF2B5EF4-FFF2-40B4-BE49-F238E27FC236}">
                <a16:creationId xmlns:a16="http://schemas.microsoft.com/office/drawing/2014/main" id="{07F7AEC0-5039-E0DD-14D4-6DAB32290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E84634-B67B-1597-59DE-D2F7A9250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5279BE-1FFC-4149-A490-CEA7011C8CB9}" type="slidenum">
              <a:rPr lang="en-US" smtClean="0"/>
              <a:t>‹#›</a:t>
            </a:fld>
            <a:endParaRPr lang="en-US"/>
          </a:p>
        </p:txBody>
      </p:sp>
    </p:spTree>
    <p:extLst>
      <p:ext uri="{BB962C8B-B14F-4D97-AF65-F5344CB8AC3E}">
        <p14:creationId xmlns:p14="http://schemas.microsoft.com/office/powerpoint/2010/main" val="2447499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www.jetbrains.com/rid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3F941-BE87-23A7-9CD3-45F5F4F07FD7}"/>
              </a:ext>
            </a:extLst>
          </p:cNvPr>
          <p:cNvPicPr>
            <a:picLocks noChangeAspect="1"/>
          </p:cNvPicPr>
          <p:nvPr/>
        </p:nvPicPr>
        <p:blipFill>
          <a:blip r:embed="rId2"/>
          <a:stretch>
            <a:fillRect/>
          </a:stretch>
        </p:blipFill>
        <p:spPr>
          <a:xfrm>
            <a:off x="5234390" y="934871"/>
            <a:ext cx="6467573" cy="4988257"/>
          </a:xfrm>
          <a:prstGeom prst="rect">
            <a:avLst/>
          </a:prstGeom>
        </p:spPr>
      </p:pic>
      <p:sp>
        <p:nvSpPr>
          <p:cNvPr id="6" name="TextBox 5">
            <a:extLst>
              <a:ext uri="{FF2B5EF4-FFF2-40B4-BE49-F238E27FC236}">
                <a16:creationId xmlns:a16="http://schemas.microsoft.com/office/drawing/2014/main" id="{5E182A78-5950-0814-B675-EC3F5BE7384D}"/>
              </a:ext>
            </a:extLst>
          </p:cNvPr>
          <p:cNvSpPr txBox="1"/>
          <p:nvPr/>
        </p:nvSpPr>
        <p:spPr>
          <a:xfrm>
            <a:off x="1339850" y="2028100"/>
            <a:ext cx="3244850" cy="1569660"/>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Unity For Academia</a:t>
            </a:r>
          </a:p>
        </p:txBody>
      </p:sp>
      <p:sp>
        <p:nvSpPr>
          <p:cNvPr id="7" name="TextBox 6">
            <a:extLst>
              <a:ext uri="{FF2B5EF4-FFF2-40B4-BE49-F238E27FC236}">
                <a16:creationId xmlns:a16="http://schemas.microsoft.com/office/drawing/2014/main" id="{3C525595-22CA-7C51-B4CD-ACCB228E4313}"/>
              </a:ext>
            </a:extLst>
          </p:cNvPr>
          <p:cNvSpPr txBox="1"/>
          <p:nvPr/>
        </p:nvSpPr>
        <p:spPr>
          <a:xfrm>
            <a:off x="1339850" y="3595070"/>
            <a:ext cx="3365500" cy="830997"/>
          </a:xfrm>
          <a:prstGeom prst="rect">
            <a:avLst/>
          </a:prstGeom>
          <a:noFill/>
        </p:spPr>
        <p:txBody>
          <a:bodyPr wrap="square" rtlCol="0">
            <a:spAutoFit/>
          </a:bodyPr>
          <a:lstStyle/>
          <a:p>
            <a:r>
              <a:rPr lang="en-US" sz="2400" dirty="0">
                <a:latin typeface="Roboto Medium" panose="02000000000000000000" pitchFamily="2" charset="0"/>
                <a:ea typeface="Roboto Medium" panose="02000000000000000000" pitchFamily="2" charset="0"/>
              </a:rPr>
              <a:t>C#, Unity Development, and VR Design</a:t>
            </a:r>
            <a:endParaRPr lang="en-US" sz="2400" dirty="0"/>
          </a:p>
        </p:txBody>
      </p:sp>
      <p:sp>
        <p:nvSpPr>
          <p:cNvPr id="8" name="TextBox 7">
            <a:extLst>
              <a:ext uri="{FF2B5EF4-FFF2-40B4-BE49-F238E27FC236}">
                <a16:creationId xmlns:a16="http://schemas.microsoft.com/office/drawing/2014/main" id="{759AEF28-561C-4E7A-5CBD-26E8C023C5AE}"/>
              </a:ext>
            </a:extLst>
          </p:cNvPr>
          <p:cNvSpPr txBox="1"/>
          <p:nvPr/>
        </p:nvSpPr>
        <p:spPr>
          <a:xfrm>
            <a:off x="1339850" y="4426067"/>
            <a:ext cx="2187575"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Spring 2025 – Week 1</a:t>
            </a:r>
          </a:p>
        </p:txBody>
      </p:sp>
      <p:sp>
        <p:nvSpPr>
          <p:cNvPr id="2" name="TextBox 1">
            <a:extLst>
              <a:ext uri="{FF2B5EF4-FFF2-40B4-BE49-F238E27FC236}">
                <a16:creationId xmlns:a16="http://schemas.microsoft.com/office/drawing/2014/main" id="{20A81468-01E4-203A-6907-D210C8968862}"/>
              </a:ext>
            </a:extLst>
          </p:cNvPr>
          <p:cNvSpPr txBox="1"/>
          <p:nvPr/>
        </p:nvSpPr>
        <p:spPr>
          <a:xfrm>
            <a:off x="1339849" y="4775376"/>
            <a:ext cx="2187575"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Iman Noferesti</a:t>
            </a:r>
          </a:p>
        </p:txBody>
      </p:sp>
    </p:spTree>
    <p:extLst>
      <p:ext uri="{BB962C8B-B14F-4D97-AF65-F5344CB8AC3E}">
        <p14:creationId xmlns:p14="http://schemas.microsoft.com/office/powerpoint/2010/main" val="301547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71724-FF57-0BEC-1368-B5E97F14398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40D980-33ED-E56D-5E7F-19890BEAA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F0E1A-0EA9-9E1F-F8CC-5EC0D851DE24}"/>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Booleans</a:t>
            </a:r>
          </a:p>
        </p:txBody>
      </p:sp>
      <p:sp>
        <p:nvSpPr>
          <p:cNvPr id="5" name="TextBox 4">
            <a:extLst>
              <a:ext uri="{FF2B5EF4-FFF2-40B4-BE49-F238E27FC236}">
                <a16:creationId xmlns:a16="http://schemas.microsoft.com/office/drawing/2014/main" id="{C0C9EAD7-B2D1-0B86-E233-C46AA9F3051F}"/>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C# use the </a:t>
            </a:r>
            <a:r>
              <a:rPr lang="en-US" sz="1600" i="1" dirty="0">
                <a:solidFill>
                  <a:schemeClr val="accent2"/>
                </a:solidFill>
                <a:latin typeface="-apple-system"/>
                <a:ea typeface="Roboto" panose="02000000000000000000" pitchFamily="2" charset="0"/>
              </a:rPr>
              <a:t>bool</a:t>
            </a:r>
            <a:r>
              <a:rPr lang="en-US" sz="1600" dirty="0">
                <a:latin typeface="-apple-system"/>
                <a:ea typeface="Roboto" panose="02000000000000000000" pitchFamily="2" charset="0"/>
              </a:rPr>
              <a:t> </a:t>
            </a:r>
            <a:r>
              <a:rPr lang="en-US" sz="1600" b="0" i="0" dirty="0">
                <a:solidFill>
                  <a:srgbClr val="212529"/>
                </a:solidFill>
                <a:effectLst/>
                <a:latin typeface="-apple-system"/>
              </a:rPr>
              <a:t>keyword to represent the </a:t>
            </a:r>
            <a:r>
              <a:rPr lang="en-US" sz="1600" b="0" i="0" dirty="0" err="1">
                <a:solidFill>
                  <a:srgbClr val="212529"/>
                </a:solidFill>
                <a:effectLst/>
                <a:latin typeface="-apple-system"/>
              </a:rPr>
              <a:t>boolean</a:t>
            </a:r>
            <a:r>
              <a:rPr lang="en-US" sz="1600" b="0" i="0" dirty="0">
                <a:solidFill>
                  <a:srgbClr val="212529"/>
                </a:solidFill>
                <a:effectLst/>
                <a:latin typeface="-apple-system"/>
              </a:rPr>
              <a:t> type with two values: </a:t>
            </a:r>
            <a:r>
              <a:rPr lang="en-US" sz="1600" b="0" i="0" dirty="0">
                <a:solidFill>
                  <a:schemeClr val="accent6"/>
                </a:solidFill>
                <a:effectLst/>
                <a:latin typeface="-apple-system"/>
              </a:rPr>
              <a:t>true</a:t>
            </a:r>
            <a:r>
              <a:rPr lang="en-US" sz="1600" b="0" i="0" dirty="0">
                <a:solidFill>
                  <a:srgbClr val="212529"/>
                </a:solidFill>
                <a:effectLst/>
                <a:latin typeface="-apple-system"/>
              </a:rPr>
              <a:t> and </a:t>
            </a:r>
            <a:r>
              <a:rPr lang="en-US" sz="1600" b="0" i="0" dirty="0">
                <a:solidFill>
                  <a:srgbClr val="FF0000"/>
                </a:solidFill>
                <a:effectLst/>
                <a:latin typeface="-apple-system"/>
              </a:rPr>
              <a:t>false</a:t>
            </a:r>
            <a:r>
              <a:rPr lang="en-US" sz="1600" b="0" i="0" dirty="0">
                <a:solidFill>
                  <a:srgbClr val="212529"/>
                </a:solidFill>
                <a:effectLst/>
                <a:latin typeface="-apple-system"/>
              </a:rPr>
              <a:t>.</a:t>
            </a: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0" i="0" dirty="0">
                <a:solidFill>
                  <a:srgbClr val="212529"/>
                </a:solidFill>
                <a:effectLst/>
                <a:latin typeface="-apple-system"/>
              </a:rPr>
              <a:t>When comparing two values using the </a:t>
            </a:r>
            <a:r>
              <a:rPr lang="en-US" sz="1600" b="0" i="0" u="sng" dirty="0">
                <a:solidFill>
                  <a:srgbClr val="212529"/>
                </a:solidFill>
                <a:effectLst/>
                <a:latin typeface="-apple-system"/>
              </a:rPr>
              <a:t>comparison</a:t>
            </a:r>
            <a:r>
              <a:rPr lang="en-US" sz="1600" b="0" i="0" dirty="0">
                <a:solidFill>
                  <a:srgbClr val="212529"/>
                </a:solidFill>
                <a:effectLst/>
                <a:latin typeface="-apple-system"/>
              </a:rPr>
              <a:t> or </a:t>
            </a:r>
            <a:r>
              <a:rPr lang="en-US" sz="1600" b="0" i="0" u="sng" dirty="0">
                <a:solidFill>
                  <a:srgbClr val="212529"/>
                </a:solidFill>
                <a:effectLst/>
                <a:latin typeface="-apple-system"/>
              </a:rPr>
              <a:t>equality</a:t>
            </a:r>
            <a:r>
              <a:rPr lang="en-US" sz="1600" b="0" i="0" dirty="0">
                <a:solidFill>
                  <a:srgbClr val="212529"/>
                </a:solidFill>
                <a:effectLst/>
                <a:latin typeface="-apple-system"/>
              </a:rPr>
              <a:t> operators, you’ll get a value of the </a:t>
            </a:r>
            <a:r>
              <a:rPr lang="en-US" sz="1600" b="0" i="0" dirty="0">
                <a:solidFill>
                  <a:schemeClr val="accent2"/>
                </a:solidFill>
                <a:effectLst/>
                <a:latin typeface="-apple-system"/>
              </a:rPr>
              <a:t>bool</a:t>
            </a:r>
            <a:r>
              <a:rPr lang="en-US" sz="1600" b="0" i="0" dirty="0">
                <a:solidFill>
                  <a:srgbClr val="212529"/>
                </a:solidFill>
                <a:effectLst/>
                <a:latin typeface="-apple-system"/>
              </a:rPr>
              <a:t> type.</a:t>
            </a:r>
          </a:p>
          <a:p>
            <a:pPr marL="285750" indent="-285750">
              <a:buFont typeface="Arial" panose="020B0604020202020204" pitchFamily="34" charset="0"/>
              <a:buChar char="•"/>
            </a:pPr>
            <a:endParaRPr lang="en-US" sz="1600" dirty="0">
              <a:solidFill>
                <a:srgbClr val="212529"/>
              </a:solidFill>
              <a:latin typeface="-apple-system"/>
            </a:endParaRPr>
          </a:p>
          <a:p>
            <a:r>
              <a:rPr lang="en-US" sz="1600" dirty="0">
                <a:solidFill>
                  <a:srgbClr val="212529"/>
                </a:solidFill>
                <a:latin typeface="-apple-system"/>
              </a:rPr>
              <a:t>			      Output=&gt; false</a:t>
            </a:r>
          </a:p>
          <a:p>
            <a:endParaRPr lang="en-US" sz="1600" b="0" i="0" dirty="0">
              <a:solidFill>
                <a:srgbClr val="212529"/>
              </a:solidFill>
              <a:effectLst/>
              <a:latin typeface="-apple-system"/>
            </a:endParaRPr>
          </a:p>
          <a:p>
            <a:endParaRPr lang="en-US" sz="1600" dirty="0">
              <a:solidFill>
                <a:srgbClr val="212529"/>
              </a:solidFill>
              <a:latin typeface="-apple-system"/>
            </a:endParaRPr>
          </a:p>
          <a:p>
            <a:r>
              <a:rPr lang="en-US" sz="1600" b="0" i="0" dirty="0">
                <a:solidFill>
                  <a:srgbClr val="212529"/>
                </a:solidFill>
                <a:effectLst/>
                <a:latin typeface="-apple-system"/>
              </a:rPr>
              <a:t>			</a:t>
            </a:r>
            <a:r>
              <a:rPr lang="en-US" sz="1600" dirty="0">
                <a:solidFill>
                  <a:srgbClr val="212529"/>
                </a:solidFill>
                <a:latin typeface="-apple-system"/>
              </a:rPr>
              <a:t>              Output=&gt; true</a:t>
            </a: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16" name="Picture 15" descr="A diagram of a true and false&#10;&#10;Description automatically generated">
            <a:extLst>
              <a:ext uri="{FF2B5EF4-FFF2-40B4-BE49-F238E27FC236}">
                <a16:creationId xmlns:a16="http://schemas.microsoft.com/office/drawing/2014/main" id="{C4D6ACD6-2696-7A13-D9E4-02D808599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387" y="1981295"/>
            <a:ext cx="4127500" cy="2895410"/>
          </a:xfrm>
          <a:prstGeom prst="rect">
            <a:avLst/>
          </a:prstGeom>
        </p:spPr>
      </p:pic>
      <p:pic>
        <p:nvPicPr>
          <p:cNvPr id="18" name="Picture 17">
            <a:extLst>
              <a:ext uri="{FF2B5EF4-FFF2-40B4-BE49-F238E27FC236}">
                <a16:creationId xmlns:a16="http://schemas.microsoft.com/office/drawing/2014/main" id="{E376B0E2-0DD9-EE64-92C2-94BFD2D71FD9}"/>
              </a:ext>
            </a:extLst>
          </p:cNvPr>
          <p:cNvPicPr>
            <a:picLocks noChangeAspect="1"/>
          </p:cNvPicPr>
          <p:nvPr/>
        </p:nvPicPr>
        <p:blipFill>
          <a:blip r:embed="rId3"/>
          <a:stretch>
            <a:fillRect/>
          </a:stretch>
        </p:blipFill>
        <p:spPr>
          <a:xfrm>
            <a:off x="1214600" y="2327912"/>
            <a:ext cx="2095792" cy="647790"/>
          </a:xfrm>
          <a:prstGeom prst="rect">
            <a:avLst/>
          </a:prstGeom>
        </p:spPr>
      </p:pic>
      <p:pic>
        <p:nvPicPr>
          <p:cNvPr id="20" name="Picture 19">
            <a:extLst>
              <a:ext uri="{FF2B5EF4-FFF2-40B4-BE49-F238E27FC236}">
                <a16:creationId xmlns:a16="http://schemas.microsoft.com/office/drawing/2014/main" id="{E9E35CB3-C9F2-6D2E-2A0C-CBB9394468E1}"/>
              </a:ext>
            </a:extLst>
          </p:cNvPr>
          <p:cNvPicPr>
            <a:picLocks noChangeAspect="1"/>
          </p:cNvPicPr>
          <p:nvPr/>
        </p:nvPicPr>
        <p:blipFill>
          <a:blip r:embed="rId4"/>
          <a:stretch>
            <a:fillRect/>
          </a:stretch>
        </p:blipFill>
        <p:spPr>
          <a:xfrm>
            <a:off x="1214600" y="3611352"/>
            <a:ext cx="2467319" cy="590632"/>
          </a:xfrm>
          <a:prstGeom prst="rect">
            <a:avLst/>
          </a:prstGeom>
        </p:spPr>
      </p:pic>
      <p:pic>
        <p:nvPicPr>
          <p:cNvPr id="22" name="Picture 21">
            <a:extLst>
              <a:ext uri="{FF2B5EF4-FFF2-40B4-BE49-F238E27FC236}">
                <a16:creationId xmlns:a16="http://schemas.microsoft.com/office/drawing/2014/main" id="{79838BFC-73E0-1617-B1B4-20345BDEDCA0}"/>
              </a:ext>
            </a:extLst>
          </p:cNvPr>
          <p:cNvPicPr>
            <a:picLocks noChangeAspect="1"/>
          </p:cNvPicPr>
          <p:nvPr/>
        </p:nvPicPr>
        <p:blipFill>
          <a:blip r:embed="rId5"/>
          <a:stretch>
            <a:fillRect/>
          </a:stretch>
        </p:blipFill>
        <p:spPr>
          <a:xfrm>
            <a:off x="1214600" y="4297682"/>
            <a:ext cx="2791215" cy="609685"/>
          </a:xfrm>
          <a:prstGeom prst="rect">
            <a:avLst/>
          </a:prstGeom>
        </p:spPr>
      </p:pic>
    </p:spTree>
    <p:extLst>
      <p:ext uri="{BB962C8B-B14F-4D97-AF65-F5344CB8AC3E}">
        <p14:creationId xmlns:p14="http://schemas.microsoft.com/office/powerpoint/2010/main" val="52836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82E07-2F01-5838-0508-1E20F7DDCE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BC08FF-0139-8EE5-ABCC-3C881C4DA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95D98D-7A23-C058-3B7E-4C71EA9C026D}"/>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String</a:t>
            </a:r>
          </a:p>
        </p:txBody>
      </p:sp>
      <p:sp>
        <p:nvSpPr>
          <p:cNvPr id="5" name="TextBox 4">
            <a:extLst>
              <a:ext uri="{FF2B5EF4-FFF2-40B4-BE49-F238E27FC236}">
                <a16:creationId xmlns:a16="http://schemas.microsoft.com/office/drawing/2014/main" id="{AD33F966-D06F-D056-2C38-974744D52227}"/>
              </a:ext>
            </a:extLst>
          </p:cNvPr>
          <p:cNvSpPr txBox="1"/>
          <p:nvPr/>
        </p:nvSpPr>
        <p:spPr>
          <a:xfrm>
            <a:off x="815825" y="1743137"/>
            <a:ext cx="5115075"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Declare a string</a:t>
            </a:r>
          </a:p>
          <a:p>
            <a:pPr marL="742950" lvl="1" indent="-285750">
              <a:buFont typeface="Arial" panose="020B0604020202020204" pitchFamily="34" charset="0"/>
              <a:buChar char="•"/>
            </a:pPr>
            <a:r>
              <a:rPr lang="en-US" sz="1600" b="0" i="0" dirty="0">
                <a:solidFill>
                  <a:srgbClr val="212529"/>
                </a:solidFill>
                <a:effectLst/>
                <a:latin typeface="-apple-system"/>
              </a:rPr>
              <a:t>The following example declares a string variable and assign it a string literal.</a:t>
            </a:r>
          </a:p>
          <a:p>
            <a:pPr marL="742950" lvl="1"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sz="1600" b="0" i="0" dirty="0">
                <a:solidFill>
                  <a:srgbClr val="212529"/>
                </a:solidFill>
                <a:effectLst/>
                <a:latin typeface="-apple-system"/>
              </a:rPr>
              <a:t>The following example declares and initializes the string using one statement:</a:t>
            </a:r>
            <a:endParaRPr lang="en-US" sz="1600" b="1" i="0" dirty="0">
              <a:solidFill>
                <a:srgbClr val="212529"/>
              </a:solidFill>
              <a:effectLst/>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sz="1600" b="0" i="0" dirty="0">
                <a:solidFill>
                  <a:srgbClr val="212529"/>
                </a:solidFill>
                <a:effectLst/>
                <a:latin typeface="-apple-system"/>
              </a:rPr>
              <a:t>To create a zero-length string, you use the </a:t>
            </a:r>
            <a:r>
              <a:rPr lang="en-US" sz="1600" b="0" i="1" dirty="0" err="1">
                <a:solidFill>
                  <a:schemeClr val="accent2"/>
                </a:solidFill>
                <a:effectLst/>
                <a:latin typeface="-apple-system"/>
              </a:rPr>
              <a:t>String.Empty</a:t>
            </a:r>
            <a:r>
              <a:rPr lang="en-US" sz="1600" b="0" i="0" dirty="0">
                <a:solidFill>
                  <a:srgbClr val="212529"/>
                </a:solidFill>
                <a:effectLst/>
                <a:latin typeface="-apple-system"/>
              </a:rPr>
              <a:t> like this: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1200150" lvl="2" indent="-285750">
              <a:buFont typeface="Arial" panose="020B0604020202020204" pitchFamily="34" charset="0"/>
              <a:buChar char="•"/>
            </a:pPr>
            <a:r>
              <a:rPr lang="en-US" sz="1600" dirty="0">
                <a:solidFill>
                  <a:srgbClr val="212529"/>
                </a:solidFill>
                <a:latin typeface="-apple-system"/>
              </a:rPr>
              <a:t>It’s </a:t>
            </a:r>
            <a:r>
              <a:rPr lang="en-US" sz="1600" b="0" i="0" dirty="0">
                <a:solidFill>
                  <a:srgbClr val="212529"/>
                </a:solidFill>
                <a:effectLst/>
                <a:latin typeface="-apple-system"/>
              </a:rPr>
              <a:t>equivalent to the following:</a:t>
            </a: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6" name="Picture 5" descr="A computer screen with code on it&#10;&#10;Description automatically generated">
            <a:extLst>
              <a:ext uri="{FF2B5EF4-FFF2-40B4-BE49-F238E27FC236}">
                <a16:creationId xmlns:a16="http://schemas.microsoft.com/office/drawing/2014/main" id="{6C753EAE-EBB9-742A-ECE1-20FD591FC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99" y="2128837"/>
            <a:ext cx="4622800" cy="2600325"/>
          </a:xfrm>
          <a:prstGeom prst="rect">
            <a:avLst/>
          </a:prstGeom>
        </p:spPr>
      </p:pic>
      <p:pic>
        <p:nvPicPr>
          <p:cNvPr id="9" name="Picture 8">
            <a:extLst>
              <a:ext uri="{FF2B5EF4-FFF2-40B4-BE49-F238E27FC236}">
                <a16:creationId xmlns:a16="http://schemas.microsoft.com/office/drawing/2014/main" id="{3BC64FB0-3BAF-4A51-01E2-EF0CA52FEA07}"/>
              </a:ext>
            </a:extLst>
          </p:cNvPr>
          <p:cNvPicPr>
            <a:picLocks noChangeAspect="1"/>
          </p:cNvPicPr>
          <p:nvPr/>
        </p:nvPicPr>
        <p:blipFill>
          <a:blip r:embed="rId3"/>
          <a:stretch>
            <a:fillRect/>
          </a:stretch>
        </p:blipFill>
        <p:spPr>
          <a:xfrm>
            <a:off x="1641362" y="2527967"/>
            <a:ext cx="1619476" cy="371527"/>
          </a:xfrm>
          <a:prstGeom prst="rect">
            <a:avLst/>
          </a:prstGeom>
        </p:spPr>
      </p:pic>
      <p:pic>
        <p:nvPicPr>
          <p:cNvPr id="12" name="Picture 11">
            <a:extLst>
              <a:ext uri="{FF2B5EF4-FFF2-40B4-BE49-F238E27FC236}">
                <a16:creationId xmlns:a16="http://schemas.microsoft.com/office/drawing/2014/main" id="{A3203CC7-4539-E50B-BD37-0E982CAF0F44}"/>
              </a:ext>
            </a:extLst>
          </p:cNvPr>
          <p:cNvPicPr>
            <a:picLocks noChangeAspect="1"/>
          </p:cNvPicPr>
          <p:nvPr/>
        </p:nvPicPr>
        <p:blipFill>
          <a:blip r:embed="rId4"/>
          <a:stretch>
            <a:fillRect/>
          </a:stretch>
        </p:blipFill>
        <p:spPr>
          <a:xfrm>
            <a:off x="1641362" y="2831548"/>
            <a:ext cx="1625148" cy="356740"/>
          </a:xfrm>
          <a:prstGeom prst="rect">
            <a:avLst/>
          </a:prstGeom>
        </p:spPr>
      </p:pic>
      <p:pic>
        <p:nvPicPr>
          <p:cNvPr id="15" name="Picture 14">
            <a:extLst>
              <a:ext uri="{FF2B5EF4-FFF2-40B4-BE49-F238E27FC236}">
                <a16:creationId xmlns:a16="http://schemas.microsoft.com/office/drawing/2014/main" id="{9720C2E1-1B6E-ABB4-2DD2-EB2FED219052}"/>
              </a:ext>
            </a:extLst>
          </p:cNvPr>
          <p:cNvPicPr>
            <a:picLocks noChangeAspect="1"/>
          </p:cNvPicPr>
          <p:nvPr/>
        </p:nvPicPr>
        <p:blipFill>
          <a:blip r:embed="rId5"/>
          <a:stretch>
            <a:fillRect/>
          </a:stretch>
        </p:blipFill>
        <p:spPr>
          <a:xfrm>
            <a:off x="1641362" y="3782270"/>
            <a:ext cx="2152950" cy="352474"/>
          </a:xfrm>
          <a:prstGeom prst="rect">
            <a:avLst/>
          </a:prstGeom>
        </p:spPr>
      </p:pic>
      <p:pic>
        <p:nvPicPr>
          <p:cNvPr id="17" name="Picture 16">
            <a:extLst>
              <a:ext uri="{FF2B5EF4-FFF2-40B4-BE49-F238E27FC236}">
                <a16:creationId xmlns:a16="http://schemas.microsoft.com/office/drawing/2014/main" id="{22AE4357-86A5-FF33-4972-211A87504D97}"/>
              </a:ext>
            </a:extLst>
          </p:cNvPr>
          <p:cNvPicPr>
            <a:picLocks noChangeAspect="1"/>
          </p:cNvPicPr>
          <p:nvPr/>
        </p:nvPicPr>
        <p:blipFill>
          <a:blip r:embed="rId6"/>
          <a:stretch>
            <a:fillRect/>
          </a:stretch>
        </p:blipFill>
        <p:spPr>
          <a:xfrm>
            <a:off x="1641362" y="4800006"/>
            <a:ext cx="2924583" cy="371527"/>
          </a:xfrm>
          <a:prstGeom prst="rect">
            <a:avLst/>
          </a:prstGeom>
        </p:spPr>
      </p:pic>
      <p:pic>
        <p:nvPicPr>
          <p:cNvPr id="19" name="Picture 18">
            <a:extLst>
              <a:ext uri="{FF2B5EF4-FFF2-40B4-BE49-F238E27FC236}">
                <a16:creationId xmlns:a16="http://schemas.microsoft.com/office/drawing/2014/main" id="{B3DE631D-3958-9C92-BCCD-259689C5E401}"/>
              </a:ext>
            </a:extLst>
          </p:cNvPr>
          <p:cNvPicPr>
            <a:picLocks noChangeAspect="1"/>
          </p:cNvPicPr>
          <p:nvPr/>
        </p:nvPicPr>
        <p:blipFill>
          <a:blip r:embed="rId7"/>
          <a:stretch>
            <a:fillRect/>
          </a:stretch>
        </p:blipFill>
        <p:spPr>
          <a:xfrm>
            <a:off x="2125517" y="5492451"/>
            <a:ext cx="2086266" cy="352474"/>
          </a:xfrm>
          <a:prstGeom prst="rect">
            <a:avLst/>
          </a:prstGeom>
        </p:spPr>
      </p:pic>
    </p:spTree>
    <p:extLst>
      <p:ext uri="{BB962C8B-B14F-4D97-AF65-F5344CB8AC3E}">
        <p14:creationId xmlns:p14="http://schemas.microsoft.com/office/powerpoint/2010/main" val="83533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9F6BEE-C488-5E35-BFF7-26853F3BE8B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62F882-A955-669F-A16E-430C994CA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A6B18D-E781-F0D6-15ED-BBFD15584284}"/>
              </a:ext>
            </a:extLst>
          </p:cNvPr>
          <p:cNvSpPr txBox="1"/>
          <p:nvPr/>
        </p:nvSpPr>
        <p:spPr>
          <a:xfrm>
            <a:off x="815825" y="784287"/>
            <a:ext cx="5115075" cy="5262979"/>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Get the length of a string</a:t>
            </a:r>
          </a:p>
          <a:p>
            <a:pPr marL="742950" lvl="1" indent="-285750">
              <a:buFont typeface="Arial" panose="020B0604020202020204" pitchFamily="34" charset="0"/>
              <a:buChar char="•"/>
            </a:pPr>
            <a:r>
              <a:rPr lang="en-US" sz="1600" b="0" i="0" dirty="0">
                <a:solidFill>
                  <a:srgbClr val="212529"/>
                </a:solidFill>
                <a:effectLst/>
                <a:latin typeface="-apple-system"/>
              </a:rPr>
              <a:t>A string has the </a:t>
            </a:r>
            <a:r>
              <a:rPr lang="en-US" sz="1600" b="0" i="1" dirty="0">
                <a:solidFill>
                  <a:schemeClr val="accent2"/>
                </a:solidFill>
                <a:effectLst/>
                <a:latin typeface="-apple-system"/>
              </a:rPr>
              <a:t>Length</a:t>
            </a:r>
            <a:r>
              <a:rPr lang="en-US" sz="1600" b="0" i="0" dirty="0">
                <a:solidFill>
                  <a:srgbClr val="212529"/>
                </a:solidFill>
                <a:effectLst/>
                <a:latin typeface="-apple-system"/>
              </a:rPr>
              <a:t> property that returns the length of a string. </a:t>
            </a:r>
          </a:p>
          <a:p>
            <a:pPr marL="1200150" lvl="2" indent="-285750">
              <a:buFont typeface="Arial" panose="020B0604020202020204" pitchFamily="34" charset="0"/>
              <a:buChar char="•"/>
            </a:pPr>
            <a:r>
              <a:rPr lang="en-US" sz="1600" b="0" i="0" dirty="0">
                <a:solidFill>
                  <a:srgbClr val="212529"/>
                </a:solidFill>
                <a:effectLst/>
                <a:latin typeface="-apple-system"/>
              </a:rPr>
              <a:t>To access the </a:t>
            </a:r>
            <a:r>
              <a:rPr lang="en-US" sz="1600" b="0" i="1" dirty="0">
                <a:solidFill>
                  <a:schemeClr val="accent2"/>
                </a:solidFill>
                <a:effectLst/>
                <a:latin typeface="-apple-system"/>
              </a:rPr>
              <a:t>Length</a:t>
            </a:r>
            <a:r>
              <a:rPr lang="en-US" sz="1600" b="0" i="0" dirty="0">
                <a:solidFill>
                  <a:srgbClr val="212529"/>
                </a:solidFill>
                <a:effectLst/>
                <a:latin typeface="-apple-system"/>
              </a:rPr>
              <a:t> property, you use the </a:t>
            </a:r>
            <a:r>
              <a:rPr lang="en-US" sz="1600" b="0" i="1" dirty="0">
                <a:solidFill>
                  <a:schemeClr val="accent2"/>
                </a:solidFill>
                <a:effectLst/>
                <a:latin typeface="-apple-system"/>
              </a:rPr>
              <a:t>dot operator (.) </a:t>
            </a:r>
            <a:r>
              <a:rPr lang="en-US" sz="1600" b="0" i="0" dirty="0">
                <a:solidFill>
                  <a:srgbClr val="212529"/>
                </a:solidFill>
                <a:effectLst/>
                <a:latin typeface="-apple-system"/>
              </a:rPr>
              <a:t>like this:</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lvl="2"/>
            <a:endParaRPr lang="en-US" sz="1600" dirty="0">
              <a:solidFill>
                <a:srgbClr val="212529"/>
              </a:solidFill>
              <a:latin typeface="-apple-system"/>
            </a:endParaRPr>
          </a:p>
          <a:p>
            <a:pPr lvl="2"/>
            <a:r>
              <a:rPr lang="en-US" sz="1600" b="0" i="0" dirty="0">
                <a:solidFill>
                  <a:srgbClr val="212529"/>
                </a:solidFill>
                <a:effectLst/>
                <a:latin typeface="-apple-system"/>
              </a:rPr>
              <a:t>      Output=&gt; 5</a:t>
            </a:r>
          </a:p>
          <a:p>
            <a:pPr lvl="2"/>
            <a:endParaRPr lang="en-US" sz="1600" b="0" i="0" dirty="0">
              <a:solidFill>
                <a:srgbClr val="212529"/>
              </a:solidFill>
              <a:effectLst/>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Concatenate two strings</a:t>
            </a:r>
          </a:p>
          <a:p>
            <a:pPr marL="742950" lvl="1" indent="-285750">
              <a:buFont typeface="Arial" panose="020B0604020202020204" pitchFamily="34" charset="0"/>
              <a:buChar char="•"/>
            </a:pPr>
            <a:r>
              <a:rPr lang="en-US" sz="1600" b="0" i="0" dirty="0">
                <a:solidFill>
                  <a:srgbClr val="212529"/>
                </a:solidFill>
                <a:effectLst/>
                <a:latin typeface="-apple-system"/>
              </a:rPr>
              <a:t>To concatenate two strings into one, you use the</a:t>
            </a:r>
            <a:r>
              <a:rPr lang="en-US" sz="1600" b="1" dirty="0">
                <a:solidFill>
                  <a:srgbClr val="212529"/>
                </a:solidFill>
                <a:latin typeface="-apple-system"/>
              </a:rPr>
              <a:t> </a:t>
            </a:r>
          </a:p>
          <a:p>
            <a:pPr lvl="1"/>
            <a:r>
              <a:rPr lang="en-US" sz="1600" b="1" dirty="0">
                <a:solidFill>
                  <a:srgbClr val="212529"/>
                </a:solidFill>
                <a:latin typeface="-apple-system"/>
              </a:rPr>
              <a:t>      </a:t>
            </a:r>
            <a:r>
              <a:rPr lang="en-US" sz="1600" b="1" dirty="0">
                <a:solidFill>
                  <a:schemeClr val="accent2"/>
                </a:solidFill>
                <a:latin typeface="-apple-system"/>
              </a:rPr>
              <a:t>+</a:t>
            </a:r>
            <a:r>
              <a:rPr lang="en-US" sz="1600" dirty="0">
                <a:solidFill>
                  <a:srgbClr val="212529"/>
                </a:solidFill>
                <a:latin typeface="-apple-system"/>
              </a:rPr>
              <a:t> </a:t>
            </a:r>
            <a:r>
              <a:rPr lang="en-US" sz="1600" b="0" i="0" dirty="0">
                <a:solidFill>
                  <a:srgbClr val="212529"/>
                </a:solidFill>
                <a:effectLst/>
                <a:latin typeface="-apple-system"/>
              </a:rPr>
              <a:t>operator. For example:</a:t>
            </a:r>
          </a:p>
          <a:p>
            <a:pPr lvl="1"/>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lvl="1"/>
            <a:r>
              <a:rPr lang="en-US" sz="1600" dirty="0">
                <a:latin typeface="-apple-system"/>
                <a:ea typeface="Roboto" panose="02000000000000000000" pitchFamily="2" charset="0"/>
              </a:rPr>
              <a:t>      Output=&gt; Good Morning</a:t>
            </a:r>
          </a:p>
          <a:p>
            <a:pPr marL="742950" lvl="1" indent="-285750">
              <a:buFont typeface="Arial" panose="020B0604020202020204" pitchFamily="34" charset="0"/>
              <a:buChar char="•"/>
            </a:pPr>
            <a:r>
              <a:rPr lang="en-US" sz="1600" b="0" i="0" dirty="0">
                <a:solidFill>
                  <a:srgbClr val="212529"/>
                </a:solidFill>
                <a:effectLst/>
                <a:latin typeface="-apple-system"/>
              </a:rPr>
              <a:t>Besides the </a:t>
            </a:r>
            <a:r>
              <a:rPr lang="en-US" sz="1600" b="0" i="0" dirty="0">
                <a:solidFill>
                  <a:schemeClr val="accent2"/>
                </a:solidFill>
                <a:effectLst/>
                <a:latin typeface="-apple-system"/>
              </a:rPr>
              <a:t>+</a:t>
            </a:r>
            <a:r>
              <a:rPr lang="en-US" sz="1600" b="0" i="0" dirty="0">
                <a:solidFill>
                  <a:srgbClr val="212529"/>
                </a:solidFill>
                <a:effectLst/>
                <a:latin typeface="-apple-system"/>
              </a:rPr>
              <a:t> operator, you can use the </a:t>
            </a:r>
            <a:r>
              <a:rPr lang="en-US" sz="1600" b="0" i="1" dirty="0" err="1">
                <a:solidFill>
                  <a:schemeClr val="accent2"/>
                </a:solidFill>
                <a:effectLst/>
                <a:latin typeface="-apple-system"/>
              </a:rPr>
              <a:t>string.Concat</a:t>
            </a:r>
            <a:r>
              <a:rPr lang="en-US" sz="1600" b="0" i="1" dirty="0">
                <a:solidFill>
                  <a:schemeClr val="accent2"/>
                </a:solidFill>
                <a:effectLst/>
                <a:latin typeface="-apple-system"/>
              </a:rPr>
              <a:t>() </a:t>
            </a:r>
            <a:r>
              <a:rPr lang="en-US" sz="1600" b="0" i="0" dirty="0">
                <a:solidFill>
                  <a:srgbClr val="212529"/>
                </a:solidFill>
                <a:effectLst/>
                <a:latin typeface="-apple-system"/>
              </a:rPr>
              <a:t>method to concatenate two or more strings into a string.</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computer screen with code on it&#10;&#10;Description automatically generated">
            <a:extLst>
              <a:ext uri="{FF2B5EF4-FFF2-40B4-BE49-F238E27FC236}">
                <a16:creationId xmlns:a16="http://schemas.microsoft.com/office/drawing/2014/main" id="{69947984-79B0-AA0A-D6EE-4978EE38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99" y="2128837"/>
            <a:ext cx="4622800" cy="2600325"/>
          </a:xfrm>
          <a:prstGeom prst="rect">
            <a:avLst/>
          </a:prstGeom>
        </p:spPr>
      </p:pic>
      <p:pic>
        <p:nvPicPr>
          <p:cNvPr id="3" name="Picture 2">
            <a:extLst>
              <a:ext uri="{FF2B5EF4-FFF2-40B4-BE49-F238E27FC236}">
                <a16:creationId xmlns:a16="http://schemas.microsoft.com/office/drawing/2014/main" id="{716E6478-139B-7E9D-CE10-54CA4688FCDF}"/>
              </a:ext>
            </a:extLst>
          </p:cNvPr>
          <p:cNvPicPr>
            <a:picLocks noChangeAspect="1"/>
          </p:cNvPicPr>
          <p:nvPr/>
        </p:nvPicPr>
        <p:blipFill>
          <a:blip r:embed="rId3"/>
          <a:stretch>
            <a:fillRect/>
          </a:stretch>
        </p:blipFill>
        <p:spPr>
          <a:xfrm>
            <a:off x="2101621" y="2138299"/>
            <a:ext cx="3277057" cy="905001"/>
          </a:xfrm>
          <a:prstGeom prst="rect">
            <a:avLst/>
          </a:prstGeom>
        </p:spPr>
      </p:pic>
      <p:pic>
        <p:nvPicPr>
          <p:cNvPr id="10" name="Picture 9">
            <a:extLst>
              <a:ext uri="{FF2B5EF4-FFF2-40B4-BE49-F238E27FC236}">
                <a16:creationId xmlns:a16="http://schemas.microsoft.com/office/drawing/2014/main" id="{676DF58B-0DA4-02F4-1505-7DA192F5AB09}"/>
              </a:ext>
            </a:extLst>
          </p:cNvPr>
          <p:cNvPicPr>
            <a:picLocks noChangeAspect="1"/>
          </p:cNvPicPr>
          <p:nvPr/>
        </p:nvPicPr>
        <p:blipFill>
          <a:blip r:embed="rId4"/>
          <a:stretch>
            <a:fillRect/>
          </a:stretch>
        </p:blipFill>
        <p:spPr>
          <a:xfrm>
            <a:off x="1649160" y="4298923"/>
            <a:ext cx="3610479" cy="381053"/>
          </a:xfrm>
          <a:prstGeom prst="rect">
            <a:avLst/>
          </a:prstGeom>
        </p:spPr>
      </p:pic>
    </p:spTree>
    <p:extLst>
      <p:ext uri="{BB962C8B-B14F-4D97-AF65-F5344CB8AC3E}">
        <p14:creationId xmlns:p14="http://schemas.microsoft.com/office/powerpoint/2010/main" val="60197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AF3DA4-D516-D2BF-EC3B-D11CB74262A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36BCCC-630A-C34D-2265-3B4079AAB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1AD0B4-6E9C-BB4C-26F2-780008A2A117}"/>
              </a:ext>
            </a:extLst>
          </p:cNvPr>
          <p:cNvSpPr txBox="1"/>
          <p:nvPr/>
        </p:nvSpPr>
        <p:spPr>
          <a:xfrm>
            <a:off x="815825" y="257237"/>
            <a:ext cx="5115075" cy="6986528"/>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Accessing individual characters</a:t>
            </a:r>
          </a:p>
          <a:p>
            <a:pPr marL="742950" lvl="1" indent="-285750">
              <a:buFont typeface="Arial" panose="020B0604020202020204" pitchFamily="34" charset="0"/>
              <a:buChar char="•"/>
            </a:pPr>
            <a:r>
              <a:rPr lang="en-US" sz="1600" b="0" i="0" dirty="0">
                <a:solidFill>
                  <a:srgbClr val="212529"/>
                </a:solidFill>
                <a:effectLst/>
                <a:latin typeface="-apple-system"/>
              </a:rPr>
              <a:t>Internally, C# stores a string as a collection of read-only characters. To access an individual character in a string, you use the </a:t>
            </a:r>
            <a:r>
              <a:rPr lang="en-US" sz="1600" b="0" i="1" dirty="0">
                <a:solidFill>
                  <a:schemeClr val="accent2"/>
                </a:solidFill>
                <a:effectLst/>
                <a:latin typeface="-apple-system"/>
              </a:rPr>
              <a:t>square bracket notation [] </a:t>
            </a:r>
            <a:r>
              <a:rPr lang="en-US" sz="1600" b="0" i="0" dirty="0">
                <a:solidFill>
                  <a:srgbClr val="212529"/>
                </a:solidFill>
                <a:effectLst/>
                <a:latin typeface="-apple-system"/>
              </a:rPr>
              <a:t>with an </a:t>
            </a:r>
            <a:r>
              <a:rPr lang="en-US" sz="1600" b="0" i="1" dirty="0">
                <a:solidFill>
                  <a:schemeClr val="accent2"/>
                </a:solidFill>
                <a:effectLst/>
                <a:latin typeface="-apple-system"/>
              </a:rPr>
              <a:t>index</a:t>
            </a:r>
            <a:r>
              <a:rPr lang="en-US" sz="1600" b="0" i="0" dirty="0">
                <a:solidFill>
                  <a:srgbClr val="212529"/>
                </a:solidFill>
                <a:effectLst/>
                <a:latin typeface="-apple-system"/>
              </a:rPr>
              <a:t>:</a:t>
            </a:r>
          </a:p>
          <a:p>
            <a:pPr marL="1200150" lvl="2" indent="-285750">
              <a:buFont typeface="Arial" panose="020B0604020202020204" pitchFamily="34" charset="0"/>
              <a:buChar char="•"/>
            </a:pPr>
            <a:r>
              <a:rPr lang="en-US" sz="1600" b="0" i="0" dirty="0">
                <a:solidFill>
                  <a:srgbClr val="212529"/>
                </a:solidFill>
                <a:effectLst/>
                <a:latin typeface="-apple-system"/>
              </a:rPr>
              <a:t>The first character has an index of 0. The second character has an index of 1, and so on. For example:</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Escape sequences</a:t>
            </a:r>
          </a:p>
          <a:p>
            <a:pPr marL="742950" lvl="1" indent="-285750">
              <a:buFont typeface="Arial" panose="020B0604020202020204" pitchFamily="34" charset="0"/>
              <a:buChar char="•"/>
            </a:pPr>
            <a:r>
              <a:rPr lang="en-US" sz="1600" dirty="0">
                <a:latin typeface="-apple-system"/>
              </a:rPr>
              <a:t>Special characters preceded by a </a:t>
            </a:r>
            <a:r>
              <a:rPr lang="en-US" sz="1600" i="1" dirty="0">
                <a:solidFill>
                  <a:schemeClr val="accent2"/>
                </a:solidFill>
                <a:latin typeface="-apple-system"/>
              </a:rPr>
              <a:t>backslash (\) </a:t>
            </a:r>
            <a:r>
              <a:rPr lang="en-US" sz="1600" dirty="0">
                <a:latin typeface="-apple-system"/>
              </a:rPr>
              <a:t>that represent characters not typically printable or used for special purposes. </a:t>
            </a:r>
          </a:p>
          <a:p>
            <a:pPr marL="285750" indent="-285750">
              <a:buFont typeface="Arial" panose="020B0604020202020204" pitchFamily="34" charset="0"/>
              <a:buChar char="•"/>
            </a:pPr>
            <a:r>
              <a:rPr lang="en-US" sz="1600" b="1" i="0" dirty="0">
                <a:solidFill>
                  <a:srgbClr val="212529"/>
                </a:solidFill>
                <a:effectLst/>
                <a:latin typeface="-apple-system"/>
              </a:rPr>
              <a:t>Verbatim string</a:t>
            </a:r>
          </a:p>
          <a:p>
            <a:pPr marL="742950" lvl="1" indent="-285750">
              <a:buFont typeface="Arial" panose="020B0604020202020204" pitchFamily="34" charset="0"/>
              <a:buChar char="•"/>
            </a:pPr>
            <a:r>
              <a:rPr lang="en-US" sz="1600" b="0" i="0" dirty="0">
                <a:solidFill>
                  <a:srgbClr val="212529"/>
                </a:solidFill>
                <a:effectLst/>
                <a:latin typeface="-apple-system"/>
              </a:rPr>
              <a:t>If a string contains backslashes, you can escape them using backslashes. But double backslashes make the string difficult to read</a:t>
            </a:r>
          </a:p>
          <a:p>
            <a:pPr marL="742950" lvl="1" indent="-285750">
              <a:buFont typeface="Arial" panose="020B0604020202020204" pitchFamily="34" charset="0"/>
              <a:buChar char="•"/>
            </a:pPr>
            <a:r>
              <a:rPr lang="en-US" sz="1600" b="0" i="0" dirty="0">
                <a:solidFill>
                  <a:srgbClr val="212529"/>
                </a:solidFill>
                <a:effectLst/>
                <a:latin typeface="-apple-system"/>
              </a:rPr>
              <a:t>To fix this, you can turn a literal string into a verbatim string by prefixing the</a:t>
            </a:r>
            <a:r>
              <a:rPr lang="en-US" sz="1600" dirty="0">
                <a:solidFill>
                  <a:srgbClr val="212529"/>
                </a:solidFill>
                <a:latin typeface="-apple-system"/>
              </a:rPr>
              <a:t> </a:t>
            </a:r>
            <a:r>
              <a:rPr lang="en-US" sz="1600" i="1" dirty="0">
                <a:solidFill>
                  <a:schemeClr val="accent2"/>
                </a:solidFill>
                <a:latin typeface="-apple-system"/>
              </a:rPr>
              <a:t>@ </a:t>
            </a:r>
            <a:r>
              <a:rPr lang="en-US" sz="1600" b="0" i="0" dirty="0">
                <a:solidFill>
                  <a:srgbClr val="212529"/>
                </a:solidFill>
                <a:effectLst/>
                <a:latin typeface="-apple-system"/>
              </a:rPr>
              <a:t>symbol. The verbatim string disables escape characters so that a backslash is a backslash. </a:t>
            </a:r>
            <a:endParaRPr lang="en-US" sz="1600" i="1" dirty="0">
              <a:solidFill>
                <a:schemeClr val="accent2"/>
              </a:solidFill>
              <a:latin typeface="-apple-system"/>
            </a:endParaRPr>
          </a:p>
          <a:p>
            <a:pPr marL="742950" lvl="1" indent="-285750">
              <a:buFont typeface="Arial" panose="020B0604020202020204" pitchFamily="34" charset="0"/>
              <a:buChar char="•"/>
            </a:pPr>
            <a:endParaRPr lang="en-US" sz="1600" i="1" dirty="0">
              <a:solidFill>
                <a:schemeClr val="accent2"/>
              </a:solidFill>
              <a:effectLst/>
              <a:latin typeface="-apple-system"/>
            </a:endParaRPr>
          </a:p>
          <a:p>
            <a:pPr marL="285750" indent="-285750">
              <a:buFont typeface="Arial" panose="020B0604020202020204" pitchFamily="34" charset="0"/>
              <a:buChar char="•"/>
            </a:pPr>
            <a:endParaRPr lang="en-US" sz="160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1" dirty="0">
              <a:solidFill>
                <a:schemeClr val="accent2"/>
              </a:solidFill>
              <a:effectLst/>
              <a:latin typeface="-apple-system"/>
            </a:endParaRPr>
          </a:p>
        </p:txBody>
      </p:sp>
      <p:pic>
        <p:nvPicPr>
          <p:cNvPr id="4" name="Picture 3">
            <a:extLst>
              <a:ext uri="{FF2B5EF4-FFF2-40B4-BE49-F238E27FC236}">
                <a16:creationId xmlns:a16="http://schemas.microsoft.com/office/drawing/2014/main" id="{D9CD4372-1E7A-3950-2792-2D17BACD4ED8}"/>
              </a:ext>
            </a:extLst>
          </p:cNvPr>
          <p:cNvPicPr>
            <a:picLocks noChangeAspect="1"/>
          </p:cNvPicPr>
          <p:nvPr/>
        </p:nvPicPr>
        <p:blipFill>
          <a:blip r:embed="rId2"/>
          <a:stretch>
            <a:fillRect/>
          </a:stretch>
        </p:blipFill>
        <p:spPr>
          <a:xfrm>
            <a:off x="2109550" y="2314286"/>
            <a:ext cx="3400900" cy="924054"/>
          </a:xfrm>
          <a:prstGeom prst="rect">
            <a:avLst/>
          </a:prstGeom>
        </p:spPr>
      </p:pic>
      <p:graphicFrame>
        <p:nvGraphicFramePr>
          <p:cNvPr id="11" name="Table 10">
            <a:extLst>
              <a:ext uri="{FF2B5EF4-FFF2-40B4-BE49-F238E27FC236}">
                <a16:creationId xmlns:a16="http://schemas.microsoft.com/office/drawing/2014/main" id="{415570AB-6FF2-5502-551E-003969B438B9}"/>
              </a:ext>
            </a:extLst>
          </p:cNvPr>
          <p:cNvGraphicFramePr>
            <a:graphicFrameLocks noGrp="1"/>
          </p:cNvGraphicFramePr>
          <p:nvPr>
            <p:extLst>
              <p:ext uri="{D42A27DB-BD31-4B8C-83A1-F6EECF244321}">
                <p14:modId xmlns:p14="http://schemas.microsoft.com/office/powerpoint/2010/main" val="580488653"/>
              </p:ext>
            </p:extLst>
          </p:nvPr>
        </p:nvGraphicFramePr>
        <p:xfrm>
          <a:off x="7004050" y="1645920"/>
          <a:ext cx="4216581" cy="3566160"/>
        </p:xfrm>
        <a:graphic>
          <a:graphicData uri="http://schemas.openxmlformats.org/drawingml/2006/table">
            <a:tbl>
              <a:tblPr firstRow="1" bandRow="1">
                <a:tableStyleId>{21E4AEA4-8DFA-4A89-87EB-49C32662AFE0}</a:tableStyleId>
              </a:tblPr>
              <a:tblGrid>
                <a:gridCol w="1454150">
                  <a:extLst>
                    <a:ext uri="{9D8B030D-6E8A-4147-A177-3AD203B41FA5}">
                      <a16:colId xmlns:a16="http://schemas.microsoft.com/office/drawing/2014/main" val="3077919375"/>
                    </a:ext>
                  </a:extLst>
                </a:gridCol>
                <a:gridCol w="2762431">
                  <a:extLst>
                    <a:ext uri="{9D8B030D-6E8A-4147-A177-3AD203B41FA5}">
                      <a16:colId xmlns:a16="http://schemas.microsoft.com/office/drawing/2014/main" val="2421707888"/>
                    </a:ext>
                  </a:extLst>
                </a:gridCol>
              </a:tblGrid>
              <a:tr h="266148">
                <a:tc>
                  <a:txBody>
                    <a:bodyPr/>
                    <a:lstStyle/>
                    <a:p>
                      <a:r>
                        <a:rPr lang="en-US" dirty="0"/>
                        <a:t>Escape Sequence</a:t>
                      </a:r>
                    </a:p>
                  </a:txBody>
                  <a:tcPr/>
                </a:tc>
                <a:tc>
                  <a:txBody>
                    <a:bodyPr/>
                    <a:lstStyle/>
                    <a:p>
                      <a:r>
                        <a:rPr lang="en-US" dirty="0"/>
                        <a:t>Description</a:t>
                      </a:r>
                    </a:p>
                  </a:txBody>
                  <a:tcPr/>
                </a:tc>
                <a:extLst>
                  <a:ext uri="{0D108BD9-81ED-4DB2-BD59-A6C34878D82A}">
                    <a16:rowId xmlns:a16="http://schemas.microsoft.com/office/drawing/2014/main" val="2421859659"/>
                  </a:ext>
                </a:extLst>
              </a:tr>
              <a:tr h="266148">
                <a:tc>
                  <a:txBody>
                    <a:bodyPr/>
                    <a:lstStyle/>
                    <a:p>
                      <a:r>
                        <a:rPr lang="en-US" sz="1800" b="1" kern="1200" dirty="0">
                          <a:solidFill>
                            <a:schemeClr val="dk1"/>
                          </a:solidFill>
                          <a:effectLst/>
                        </a:rPr>
                        <a:t>\’</a:t>
                      </a:r>
                      <a:endParaRPr lang="en-US" b="1" dirty="0"/>
                    </a:p>
                  </a:txBody>
                  <a:tcPr/>
                </a:tc>
                <a:tc>
                  <a:txBody>
                    <a:bodyPr/>
                    <a:lstStyle/>
                    <a:p>
                      <a:r>
                        <a:rPr lang="en-US" dirty="0"/>
                        <a:t>Single quote (')</a:t>
                      </a:r>
                    </a:p>
                  </a:txBody>
                  <a:tcPr/>
                </a:tc>
                <a:extLst>
                  <a:ext uri="{0D108BD9-81ED-4DB2-BD59-A6C34878D82A}">
                    <a16:rowId xmlns:a16="http://schemas.microsoft.com/office/drawing/2014/main" val="4043582690"/>
                  </a:ext>
                </a:extLst>
              </a:tr>
              <a:tr h="266148">
                <a:tc>
                  <a:txBody>
                    <a:bodyPr/>
                    <a:lstStyle/>
                    <a:p>
                      <a:r>
                        <a:rPr lang="en-US" sz="1800" b="1" kern="1200" dirty="0">
                          <a:solidFill>
                            <a:schemeClr val="dk1"/>
                          </a:solidFill>
                          <a:effectLst/>
                        </a:rPr>
                        <a:t>\”</a:t>
                      </a:r>
                      <a:endParaRPr lang="en-US" b="1" dirty="0"/>
                    </a:p>
                  </a:txBody>
                  <a:tcPr/>
                </a:tc>
                <a:tc>
                  <a:txBody>
                    <a:bodyPr/>
                    <a:lstStyle/>
                    <a:p>
                      <a:r>
                        <a:rPr lang="en-US" dirty="0"/>
                        <a:t>Double quote (")</a:t>
                      </a:r>
                    </a:p>
                  </a:txBody>
                  <a:tcPr anchor="ctr"/>
                </a:tc>
                <a:extLst>
                  <a:ext uri="{0D108BD9-81ED-4DB2-BD59-A6C34878D82A}">
                    <a16:rowId xmlns:a16="http://schemas.microsoft.com/office/drawing/2014/main" val="3256437568"/>
                  </a:ext>
                </a:extLst>
              </a:tr>
              <a:tr h="266148">
                <a:tc>
                  <a:txBody>
                    <a:bodyPr/>
                    <a:lstStyle/>
                    <a:p>
                      <a:r>
                        <a:rPr lang="en-US" sz="1800" b="1" kern="1200" dirty="0">
                          <a:solidFill>
                            <a:schemeClr val="dk1"/>
                          </a:solidFill>
                          <a:effectLst/>
                        </a:rPr>
                        <a:t>\\</a:t>
                      </a:r>
                      <a:endParaRPr lang="en-US" sz="1800" b="1" i="0" kern="1200" dirty="0">
                        <a:solidFill>
                          <a:schemeClr val="dk1"/>
                        </a:solidFill>
                        <a:effectLst/>
                        <a:latin typeface="+mn-lt"/>
                        <a:ea typeface="+mn-ea"/>
                        <a:cs typeface="+mn-cs"/>
                      </a:endParaRPr>
                    </a:p>
                  </a:txBody>
                  <a:tcPr/>
                </a:tc>
                <a:tc>
                  <a:txBody>
                    <a:bodyPr/>
                    <a:lstStyle/>
                    <a:p>
                      <a:r>
                        <a:rPr lang="en-US" dirty="0"/>
                        <a:t>Backslash </a:t>
                      </a:r>
                    </a:p>
                  </a:txBody>
                  <a:tcPr anchor="ctr"/>
                </a:tc>
                <a:extLst>
                  <a:ext uri="{0D108BD9-81ED-4DB2-BD59-A6C34878D82A}">
                    <a16:rowId xmlns:a16="http://schemas.microsoft.com/office/drawing/2014/main" val="105406880"/>
                  </a:ext>
                </a:extLst>
              </a:tr>
              <a:tr h="266148">
                <a:tc>
                  <a:txBody>
                    <a:bodyPr/>
                    <a:lstStyle/>
                    <a:p>
                      <a:r>
                        <a:rPr lang="en-US" sz="1800" b="1" kern="1200" dirty="0">
                          <a:solidFill>
                            <a:schemeClr val="dk1"/>
                          </a:solidFill>
                          <a:effectLst/>
                        </a:rPr>
                        <a:t>\0</a:t>
                      </a:r>
                      <a:endParaRPr lang="en-US" b="1" dirty="0"/>
                    </a:p>
                  </a:txBody>
                  <a:tcPr/>
                </a:tc>
                <a:tc>
                  <a:txBody>
                    <a:bodyPr/>
                    <a:lstStyle/>
                    <a:p>
                      <a:r>
                        <a:rPr lang="en-US" dirty="0"/>
                        <a:t>Null character</a:t>
                      </a:r>
                    </a:p>
                  </a:txBody>
                  <a:tcPr anchor="ctr"/>
                </a:tc>
                <a:extLst>
                  <a:ext uri="{0D108BD9-81ED-4DB2-BD59-A6C34878D82A}">
                    <a16:rowId xmlns:a16="http://schemas.microsoft.com/office/drawing/2014/main" val="3299528509"/>
                  </a:ext>
                </a:extLst>
              </a:tr>
              <a:tr h="266148">
                <a:tc>
                  <a:txBody>
                    <a:bodyPr/>
                    <a:lstStyle/>
                    <a:p>
                      <a:r>
                        <a:rPr lang="en-US" sz="1800" b="1" kern="1200" dirty="0">
                          <a:solidFill>
                            <a:schemeClr val="dk1"/>
                          </a:solidFill>
                          <a:effectLst/>
                        </a:rPr>
                        <a:t>\b</a:t>
                      </a:r>
                      <a:endParaRPr lang="en-US" b="1" dirty="0"/>
                    </a:p>
                  </a:txBody>
                  <a:tcPr/>
                </a:tc>
                <a:tc>
                  <a:txBody>
                    <a:bodyPr/>
                    <a:lstStyle/>
                    <a:p>
                      <a:r>
                        <a:rPr lang="en-US" dirty="0"/>
                        <a:t>Backspace</a:t>
                      </a:r>
                    </a:p>
                  </a:txBody>
                  <a:tcPr anchor="ctr"/>
                </a:tc>
                <a:extLst>
                  <a:ext uri="{0D108BD9-81ED-4DB2-BD59-A6C34878D82A}">
                    <a16:rowId xmlns:a16="http://schemas.microsoft.com/office/drawing/2014/main" val="132907688"/>
                  </a:ext>
                </a:extLst>
              </a:tr>
              <a:tr h="266148">
                <a:tc>
                  <a:txBody>
                    <a:bodyPr/>
                    <a:lstStyle/>
                    <a:p>
                      <a:r>
                        <a:rPr lang="en-US" sz="1800" b="1" kern="1200" dirty="0">
                          <a:solidFill>
                            <a:schemeClr val="dk1"/>
                          </a:solidFill>
                          <a:effectLst/>
                        </a:rPr>
                        <a:t>\n</a:t>
                      </a:r>
                      <a:endParaRPr lang="en-US" b="1" dirty="0"/>
                    </a:p>
                  </a:txBody>
                  <a:tcPr/>
                </a:tc>
                <a:tc>
                  <a:txBody>
                    <a:bodyPr/>
                    <a:lstStyle/>
                    <a:p>
                      <a:r>
                        <a:rPr lang="en-US" dirty="0"/>
                        <a:t>Newline</a:t>
                      </a:r>
                    </a:p>
                  </a:txBody>
                  <a:tcPr anchor="ctr"/>
                </a:tc>
                <a:extLst>
                  <a:ext uri="{0D108BD9-81ED-4DB2-BD59-A6C34878D82A}">
                    <a16:rowId xmlns:a16="http://schemas.microsoft.com/office/drawing/2014/main" val="3387455308"/>
                  </a:ext>
                </a:extLst>
              </a:tr>
              <a:tr h="266148">
                <a:tc>
                  <a:txBody>
                    <a:bodyPr/>
                    <a:lstStyle/>
                    <a:p>
                      <a:r>
                        <a:rPr lang="en-US" b="1" dirty="0"/>
                        <a:t>\t</a:t>
                      </a:r>
                    </a:p>
                  </a:txBody>
                  <a:tcPr/>
                </a:tc>
                <a:tc>
                  <a:txBody>
                    <a:bodyPr/>
                    <a:lstStyle/>
                    <a:p>
                      <a:r>
                        <a:rPr lang="en-US" dirty="0"/>
                        <a:t>Horizontal tab</a:t>
                      </a:r>
                    </a:p>
                  </a:txBody>
                  <a:tcPr anchor="ctr"/>
                </a:tc>
                <a:extLst>
                  <a:ext uri="{0D108BD9-81ED-4DB2-BD59-A6C34878D82A}">
                    <a16:rowId xmlns:a16="http://schemas.microsoft.com/office/drawing/2014/main" val="381603816"/>
                  </a:ext>
                </a:extLst>
              </a:tr>
              <a:tr h="266148">
                <a:tc>
                  <a:txBody>
                    <a:bodyPr/>
                    <a:lstStyle/>
                    <a:p>
                      <a:r>
                        <a:rPr lang="en-US" b="1" dirty="0"/>
                        <a:t>\v</a:t>
                      </a:r>
                    </a:p>
                  </a:txBody>
                  <a:tcPr/>
                </a:tc>
                <a:tc>
                  <a:txBody>
                    <a:bodyPr/>
                    <a:lstStyle/>
                    <a:p>
                      <a:r>
                        <a:rPr lang="en-US" dirty="0"/>
                        <a:t>Vertical tab</a:t>
                      </a:r>
                    </a:p>
                  </a:txBody>
                  <a:tcPr anchor="ctr"/>
                </a:tc>
                <a:extLst>
                  <a:ext uri="{0D108BD9-81ED-4DB2-BD59-A6C34878D82A}">
                    <a16:rowId xmlns:a16="http://schemas.microsoft.com/office/drawing/2014/main" val="1694894091"/>
                  </a:ext>
                </a:extLst>
              </a:tr>
            </a:tbl>
          </a:graphicData>
        </a:graphic>
      </p:graphicFrame>
      <p:pic>
        <p:nvPicPr>
          <p:cNvPr id="13" name="Picture 12">
            <a:extLst>
              <a:ext uri="{FF2B5EF4-FFF2-40B4-BE49-F238E27FC236}">
                <a16:creationId xmlns:a16="http://schemas.microsoft.com/office/drawing/2014/main" id="{7AA3BB51-017A-08D7-0930-99E0D5536C3A}"/>
              </a:ext>
            </a:extLst>
          </p:cNvPr>
          <p:cNvPicPr>
            <a:picLocks noChangeAspect="1"/>
          </p:cNvPicPr>
          <p:nvPr/>
        </p:nvPicPr>
        <p:blipFill>
          <a:blip r:embed="rId3"/>
          <a:stretch>
            <a:fillRect/>
          </a:stretch>
        </p:blipFill>
        <p:spPr>
          <a:xfrm>
            <a:off x="1636529" y="6248289"/>
            <a:ext cx="2619741" cy="352474"/>
          </a:xfrm>
          <a:prstGeom prst="rect">
            <a:avLst/>
          </a:prstGeom>
        </p:spPr>
      </p:pic>
    </p:spTree>
    <p:extLst>
      <p:ext uri="{BB962C8B-B14F-4D97-AF65-F5344CB8AC3E}">
        <p14:creationId xmlns:p14="http://schemas.microsoft.com/office/powerpoint/2010/main" val="14550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509AB0-E350-1FE0-FAA5-0C97BC58FDD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084291-061B-B6C6-54B2-863C84F41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BD390-59EF-D29B-0994-CB6ED7337BFE}"/>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Operators</a:t>
            </a:r>
          </a:p>
        </p:txBody>
      </p:sp>
      <p:sp>
        <p:nvSpPr>
          <p:cNvPr id="5" name="TextBox 4">
            <a:extLst>
              <a:ext uri="{FF2B5EF4-FFF2-40B4-BE49-F238E27FC236}">
                <a16:creationId xmlns:a16="http://schemas.microsoft.com/office/drawing/2014/main" id="{745F1C81-CEE5-F51A-97C3-ABC1482D6B2A}"/>
              </a:ext>
            </a:extLst>
          </p:cNvPr>
          <p:cNvSpPr txBox="1"/>
          <p:nvPr/>
        </p:nvSpPr>
        <p:spPr>
          <a:xfrm>
            <a:off x="815825" y="1743137"/>
            <a:ext cx="5115075"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C# operators are symbols that specify the type of operation to be performed on operands.</a:t>
            </a:r>
          </a:p>
          <a:p>
            <a:pPr marL="285750" indent="-285750">
              <a:buFont typeface="Arial" panose="020B0604020202020204" pitchFamily="34" charset="0"/>
              <a:buChar char="•"/>
            </a:pPr>
            <a:r>
              <a:rPr lang="en-US" sz="1600" b="1" dirty="0">
                <a:latin typeface="-apple-system"/>
                <a:ea typeface="Roboto" panose="02000000000000000000" pitchFamily="2" charset="0"/>
              </a:rPr>
              <a:t>Arithmetic Operators: </a:t>
            </a:r>
            <a:r>
              <a:rPr lang="en-US" sz="1600" dirty="0">
                <a:latin typeface="-apple-system"/>
                <a:ea typeface="Roboto" panose="02000000000000000000" pitchFamily="2" charset="0"/>
              </a:rPr>
              <a:t>Used for basic mathematical operations.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(Addition)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 </a:t>
            </a:r>
            <a:r>
              <a:rPr lang="en-US" sz="1600" dirty="0">
                <a:latin typeface="-apple-system"/>
                <a:ea typeface="Roboto" panose="02000000000000000000" pitchFamily="2" charset="0"/>
              </a:rPr>
              <a:t>    (Subtraction)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(Multiplication)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(Division)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(Modulus) </a:t>
            </a:r>
          </a:p>
          <a:p>
            <a:pPr marL="285750"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descr="A colorful math symbols&#10;&#10;Description automatically generated">
            <a:extLst>
              <a:ext uri="{FF2B5EF4-FFF2-40B4-BE49-F238E27FC236}">
                <a16:creationId xmlns:a16="http://schemas.microsoft.com/office/drawing/2014/main" id="{B6B9135D-C92F-13B6-C0FA-DA5556A1606F}"/>
              </a:ext>
            </a:extLst>
          </p:cNvPr>
          <p:cNvPicPr>
            <a:picLocks noChangeAspect="1"/>
          </p:cNvPicPr>
          <p:nvPr/>
        </p:nvPicPr>
        <p:blipFill>
          <a:blip r:embed="rId2"/>
          <a:stretch>
            <a:fillRect/>
          </a:stretch>
        </p:blipFill>
        <p:spPr>
          <a:xfrm>
            <a:off x="7513859" y="1497842"/>
            <a:ext cx="3862316" cy="3862316"/>
          </a:xfrm>
          <a:prstGeom prst="rect">
            <a:avLst/>
          </a:prstGeom>
        </p:spPr>
      </p:pic>
      <p:pic>
        <p:nvPicPr>
          <p:cNvPr id="11" name="Picture 10">
            <a:extLst>
              <a:ext uri="{FF2B5EF4-FFF2-40B4-BE49-F238E27FC236}">
                <a16:creationId xmlns:a16="http://schemas.microsoft.com/office/drawing/2014/main" id="{F901AD29-C438-4E0D-3507-B10DC7DA96FF}"/>
              </a:ext>
            </a:extLst>
          </p:cNvPr>
          <p:cNvPicPr>
            <a:picLocks noChangeAspect="1"/>
          </p:cNvPicPr>
          <p:nvPr/>
        </p:nvPicPr>
        <p:blipFill>
          <a:blip r:embed="rId3"/>
          <a:stretch>
            <a:fillRect/>
          </a:stretch>
        </p:blipFill>
        <p:spPr>
          <a:xfrm>
            <a:off x="1347401" y="4140057"/>
            <a:ext cx="4094549" cy="1889792"/>
          </a:xfrm>
          <a:prstGeom prst="rect">
            <a:avLst/>
          </a:prstGeom>
        </p:spPr>
      </p:pic>
    </p:spTree>
    <p:extLst>
      <p:ext uri="{BB962C8B-B14F-4D97-AF65-F5344CB8AC3E}">
        <p14:creationId xmlns:p14="http://schemas.microsoft.com/office/powerpoint/2010/main" val="325634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2AC43-A475-45ED-D6DB-F55D7CE4E7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44EA19-89DC-F389-AACA-258DA87A5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C7C60E-C6E1-CC6D-3826-30F066EF2BC5}"/>
              </a:ext>
            </a:extLst>
          </p:cNvPr>
          <p:cNvSpPr txBox="1"/>
          <p:nvPr/>
        </p:nvSpPr>
        <p:spPr>
          <a:xfrm>
            <a:off x="5945134" y="1555420"/>
            <a:ext cx="5115075"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Comparison Operators: </a:t>
            </a:r>
            <a:r>
              <a:rPr lang="en-US" sz="1600" b="0" i="0" dirty="0">
                <a:solidFill>
                  <a:srgbClr val="242424"/>
                </a:solidFill>
                <a:effectLst/>
                <a:latin typeface="Segoe UI" panose="020B0502040204020203" pitchFamily="34" charset="0"/>
              </a:rPr>
              <a:t>Used to compare two values.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(Equal to)</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 </a:t>
            </a:r>
            <a:r>
              <a:rPr lang="en-US" sz="1600" dirty="0">
                <a:latin typeface="-apple-system"/>
                <a:ea typeface="Roboto" panose="02000000000000000000" pitchFamily="2" charset="0"/>
              </a:rPr>
              <a:t>    (Not equal to)</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&gt;</a:t>
            </a:r>
            <a:r>
              <a:rPr lang="en-US" sz="1600" dirty="0">
                <a:latin typeface="-apple-system"/>
                <a:ea typeface="Roboto" panose="02000000000000000000" pitchFamily="2" charset="0"/>
              </a:rPr>
              <a:t>      (Greater than)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&lt;</a:t>
            </a:r>
            <a:r>
              <a:rPr lang="en-US" sz="1600" dirty="0">
                <a:latin typeface="-apple-system"/>
                <a:ea typeface="Roboto" panose="02000000000000000000" pitchFamily="2" charset="0"/>
              </a:rPr>
              <a:t>      (Less than)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&gt;=</a:t>
            </a:r>
            <a:r>
              <a:rPr lang="en-US" sz="1600" dirty="0">
                <a:latin typeface="-apple-system"/>
                <a:ea typeface="Roboto" panose="02000000000000000000" pitchFamily="2" charset="0"/>
              </a:rPr>
              <a:t>    (Greater than or equal to) </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&lt;=    </a:t>
            </a:r>
            <a:r>
              <a:rPr lang="en-US" sz="1600" dirty="0">
                <a:latin typeface="-apple-system"/>
                <a:ea typeface="Roboto" panose="02000000000000000000" pitchFamily="2" charset="0"/>
              </a:rPr>
              <a:t>(Less than or equal to)</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a:extLst>
              <a:ext uri="{FF2B5EF4-FFF2-40B4-BE49-F238E27FC236}">
                <a16:creationId xmlns:a16="http://schemas.microsoft.com/office/drawing/2014/main" id="{3924AC14-6B60-B1D3-7044-112CCCAD5CEB}"/>
              </a:ext>
            </a:extLst>
          </p:cNvPr>
          <p:cNvPicPr>
            <a:picLocks noChangeAspect="1"/>
          </p:cNvPicPr>
          <p:nvPr/>
        </p:nvPicPr>
        <p:blipFill>
          <a:blip r:embed="rId2"/>
          <a:stretch>
            <a:fillRect/>
          </a:stretch>
        </p:blipFill>
        <p:spPr>
          <a:xfrm>
            <a:off x="6470555" y="3495178"/>
            <a:ext cx="4816683" cy="1614310"/>
          </a:xfrm>
          <a:prstGeom prst="rect">
            <a:avLst/>
          </a:prstGeom>
        </p:spPr>
      </p:pic>
      <p:sp>
        <p:nvSpPr>
          <p:cNvPr id="10" name="TextBox 9">
            <a:extLst>
              <a:ext uri="{FF2B5EF4-FFF2-40B4-BE49-F238E27FC236}">
                <a16:creationId xmlns:a16="http://schemas.microsoft.com/office/drawing/2014/main" id="{563C4B00-2D87-8CFE-6D50-91F46B2C36E7}"/>
              </a:ext>
            </a:extLst>
          </p:cNvPr>
          <p:cNvSpPr txBox="1"/>
          <p:nvPr/>
        </p:nvSpPr>
        <p:spPr>
          <a:xfrm>
            <a:off x="457134" y="1555420"/>
            <a:ext cx="5115075"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Assignment Operators: </a:t>
            </a:r>
            <a:r>
              <a:rPr lang="en-US" sz="1600" dirty="0">
                <a:latin typeface="-apple-system"/>
                <a:ea typeface="Roboto" panose="02000000000000000000" pitchFamily="2" charset="0"/>
              </a:rPr>
              <a:t>Used to assign values to variables.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(Assignment)</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(Add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(Subtract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(Multiply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(Divide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(Modulus and assign)</a:t>
            </a:r>
          </a:p>
        </p:txBody>
      </p:sp>
      <p:pic>
        <p:nvPicPr>
          <p:cNvPr id="13" name="Picture 12">
            <a:extLst>
              <a:ext uri="{FF2B5EF4-FFF2-40B4-BE49-F238E27FC236}">
                <a16:creationId xmlns:a16="http://schemas.microsoft.com/office/drawing/2014/main" id="{55F08C29-72C1-280D-5A2A-55BE1A4D3636}"/>
              </a:ext>
            </a:extLst>
          </p:cNvPr>
          <p:cNvPicPr>
            <a:picLocks noChangeAspect="1"/>
          </p:cNvPicPr>
          <p:nvPr/>
        </p:nvPicPr>
        <p:blipFill>
          <a:blip r:embed="rId3"/>
          <a:stretch>
            <a:fillRect/>
          </a:stretch>
        </p:blipFill>
        <p:spPr>
          <a:xfrm>
            <a:off x="996543" y="3617523"/>
            <a:ext cx="4046877" cy="1473031"/>
          </a:xfrm>
          <a:prstGeom prst="rect">
            <a:avLst/>
          </a:prstGeom>
        </p:spPr>
      </p:pic>
    </p:spTree>
    <p:extLst>
      <p:ext uri="{BB962C8B-B14F-4D97-AF65-F5344CB8AC3E}">
        <p14:creationId xmlns:p14="http://schemas.microsoft.com/office/powerpoint/2010/main" val="282877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FC262C-9C97-68CC-27AC-B4C9EBE567A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447C2A-68A1-76AE-ED25-07F918F5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5C2F75-1FBF-03EA-CC85-0C70EDDD373B}"/>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Logical Operators</a:t>
            </a:r>
          </a:p>
        </p:txBody>
      </p:sp>
      <p:sp>
        <p:nvSpPr>
          <p:cNvPr id="5" name="TextBox 4">
            <a:extLst>
              <a:ext uri="{FF2B5EF4-FFF2-40B4-BE49-F238E27FC236}">
                <a16:creationId xmlns:a16="http://schemas.microsoft.com/office/drawing/2014/main" id="{F3E2C0B2-2DDE-4C0A-EBCD-612EE60DFBED}"/>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Logical operations are used to perform Boolean logic on operands, resulting in a Boolean value (true or false).</a:t>
            </a:r>
          </a:p>
          <a:p>
            <a:pPr marL="285750" indent="-285750">
              <a:buFont typeface="Arial" panose="020B0604020202020204" pitchFamily="34" charset="0"/>
              <a:buChar char="•"/>
            </a:pPr>
            <a:r>
              <a:rPr lang="en-US" sz="1600" dirty="0">
                <a:latin typeface="-apple-system"/>
                <a:ea typeface="Roboto" panose="02000000000000000000" pitchFamily="2" charset="0"/>
              </a:rPr>
              <a:t>These operations are commonly used in </a:t>
            </a:r>
            <a:r>
              <a:rPr lang="en-US" sz="1600" u="sng" dirty="0">
                <a:latin typeface="-apple-system"/>
                <a:ea typeface="Roboto" panose="02000000000000000000" pitchFamily="2" charset="0"/>
              </a:rPr>
              <a:t>conditional statements</a:t>
            </a:r>
            <a:r>
              <a:rPr lang="en-US" sz="1600" dirty="0">
                <a:latin typeface="-apple-system"/>
                <a:ea typeface="Roboto" panose="02000000000000000000" pitchFamily="2" charset="0"/>
              </a:rPr>
              <a:t>, </a:t>
            </a:r>
            <a:r>
              <a:rPr lang="en-US" sz="1600" u="sng" dirty="0">
                <a:latin typeface="-apple-system"/>
                <a:ea typeface="Roboto" panose="02000000000000000000" pitchFamily="2" charset="0"/>
              </a:rPr>
              <a:t>loops</a:t>
            </a:r>
            <a:r>
              <a:rPr lang="en-US" sz="1600" dirty="0">
                <a:latin typeface="-apple-system"/>
                <a:ea typeface="Roboto" panose="02000000000000000000" pitchFamily="2" charset="0"/>
              </a:rPr>
              <a:t>, and </a:t>
            </a:r>
            <a:r>
              <a:rPr lang="en-US" sz="1600" u="sng" dirty="0">
                <a:latin typeface="-apple-system"/>
                <a:ea typeface="Roboto" panose="02000000000000000000" pitchFamily="2" charset="0"/>
              </a:rPr>
              <a:t>decision-making</a:t>
            </a:r>
            <a:r>
              <a:rPr lang="en-US" sz="1600" dirty="0">
                <a:latin typeface="-apple-system"/>
                <a:ea typeface="Roboto" panose="02000000000000000000" pitchFamily="2" charset="0"/>
              </a:rPr>
              <a:t> processes.</a:t>
            </a:r>
          </a:p>
          <a:p>
            <a:pPr marL="285750" indent="-285750">
              <a:buFont typeface="Arial" panose="020B0604020202020204" pitchFamily="34" charset="0"/>
              <a:buChar char="•"/>
            </a:pPr>
            <a:r>
              <a:rPr lang="en-US" sz="1600" b="1" dirty="0">
                <a:latin typeface="-apple-system"/>
                <a:ea typeface="Roboto" panose="02000000000000000000" pitchFamily="2" charset="0"/>
              </a:rPr>
              <a:t>Logical AND (</a:t>
            </a:r>
            <a:r>
              <a:rPr lang="en-US" sz="1600" b="1" dirty="0">
                <a:solidFill>
                  <a:schemeClr val="accent2"/>
                </a:solidFill>
                <a:latin typeface="-apple-system"/>
                <a:ea typeface="Roboto" panose="02000000000000000000" pitchFamily="2" charset="0"/>
              </a:rPr>
              <a:t>&amp;&amp;</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a:t>
            </a:r>
            <a:r>
              <a:rPr lang="en-US" sz="1600" u="sng" dirty="0">
                <a:latin typeface="-apple-system"/>
                <a:ea typeface="Roboto" panose="02000000000000000000" pitchFamily="2" charset="0"/>
              </a:rPr>
              <a:t>both</a:t>
            </a:r>
            <a:r>
              <a:rPr lang="en-US" sz="1600" dirty="0">
                <a:latin typeface="-apple-system"/>
                <a:ea typeface="Roboto" panose="02000000000000000000" pitchFamily="2" charset="0"/>
              </a:rPr>
              <a:t> operands are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1200150" lvl="2"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Logical OR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a:t>
            </a:r>
            <a:r>
              <a:rPr lang="en-US" sz="1600" u="sng" dirty="0">
                <a:latin typeface="-apple-system"/>
                <a:ea typeface="Roboto" panose="02000000000000000000" pitchFamily="2" charset="0"/>
              </a:rPr>
              <a:t>at least one </a:t>
            </a:r>
            <a:r>
              <a:rPr lang="en-US" sz="1600" dirty="0">
                <a:latin typeface="-apple-system"/>
                <a:ea typeface="Roboto" panose="02000000000000000000" pitchFamily="2" charset="0"/>
              </a:rPr>
              <a:t>of the operands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1200150" lvl="2"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group of people sitting around a table in a room with a large blackboard&#10;&#10;Description automatically generated">
            <a:extLst>
              <a:ext uri="{FF2B5EF4-FFF2-40B4-BE49-F238E27FC236}">
                <a16:creationId xmlns:a16="http://schemas.microsoft.com/office/drawing/2014/main" id="{06FEA16F-8B3E-3646-2495-872C74307B9C}"/>
              </a:ext>
            </a:extLst>
          </p:cNvPr>
          <p:cNvPicPr>
            <a:picLocks noChangeAspect="1"/>
          </p:cNvPicPr>
          <p:nvPr/>
        </p:nvPicPr>
        <p:blipFill>
          <a:blip r:embed="rId2"/>
          <a:srcRect l="9967" t="12737" r="10730" b="41293"/>
          <a:stretch/>
        </p:blipFill>
        <p:spPr>
          <a:xfrm>
            <a:off x="7008126" y="2107603"/>
            <a:ext cx="4559104" cy="2642793"/>
          </a:xfrm>
          <a:prstGeom prst="rect">
            <a:avLst/>
          </a:prstGeom>
        </p:spPr>
      </p:pic>
      <p:pic>
        <p:nvPicPr>
          <p:cNvPr id="9" name="Picture 8">
            <a:extLst>
              <a:ext uri="{FF2B5EF4-FFF2-40B4-BE49-F238E27FC236}">
                <a16:creationId xmlns:a16="http://schemas.microsoft.com/office/drawing/2014/main" id="{AE36BF21-5390-3351-A156-AE9ECAC628E9}"/>
              </a:ext>
            </a:extLst>
          </p:cNvPr>
          <p:cNvPicPr>
            <a:picLocks noChangeAspect="1"/>
          </p:cNvPicPr>
          <p:nvPr/>
        </p:nvPicPr>
        <p:blipFill>
          <a:blip r:embed="rId3"/>
          <a:stretch>
            <a:fillRect/>
          </a:stretch>
        </p:blipFill>
        <p:spPr>
          <a:xfrm>
            <a:off x="1663312" y="3591701"/>
            <a:ext cx="3988188" cy="300480"/>
          </a:xfrm>
          <a:prstGeom prst="rect">
            <a:avLst/>
          </a:prstGeom>
        </p:spPr>
      </p:pic>
      <p:pic>
        <p:nvPicPr>
          <p:cNvPr id="14" name="Picture 13">
            <a:extLst>
              <a:ext uri="{FF2B5EF4-FFF2-40B4-BE49-F238E27FC236}">
                <a16:creationId xmlns:a16="http://schemas.microsoft.com/office/drawing/2014/main" id="{65878FA4-332D-596F-C2A8-E460D339F344}"/>
              </a:ext>
            </a:extLst>
          </p:cNvPr>
          <p:cNvPicPr>
            <a:picLocks noChangeAspect="1"/>
          </p:cNvPicPr>
          <p:nvPr/>
        </p:nvPicPr>
        <p:blipFill>
          <a:blip r:embed="rId4"/>
          <a:stretch>
            <a:fillRect/>
          </a:stretch>
        </p:blipFill>
        <p:spPr>
          <a:xfrm>
            <a:off x="1682362" y="4781380"/>
            <a:ext cx="3988188" cy="253544"/>
          </a:xfrm>
          <a:prstGeom prst="rect">
            <a:avLst/>
          </a:prstGeom>
        </p:spPr>
      </p:pic>
    </p:spTree>
    <p:extLst>
      <p:ext uri="{BB962C8B-B14F-4D97-AF65-F5344CB8AC3E}">
        <p14:creationId xmlns:p14="http://schemas.microsoft.com/office/powerpoint/2010/main" val="185924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C528D0-251F-EC36-31E1-A0CAA927D91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5582C1-3B45-F54F-F886-2DCEFD7AA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630924-F8FE-CF24-41E9-96D6CF79DD1E}"/>
              </a:ext>
            </a:extLst>
          </p:cNvPr>
          <p:cNvSpPr txBox="1"/>
          <p:nvPr/>
        </p:nvSpPr>
        <p:spPr>
          <a:xfrm>
            <a:off x="815825" y="2138529"/>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Logical NOT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the operand is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 and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 if the operand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Logical XOR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exactly one of the operands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group of people sitting around a table in a room with a large blackboard&#10;&#10;Description automatically generated">
            <a:extLst>
              <a:ext uri="{FF2B5EF4-FFF2-40B4-BE49-F238E27FC236}">
                <a16:creationId xmlns:a16="http://schemas.microsoft.com/office/drawing/2014/main" id="{B8878572-8CEA-279C-77CD-9891671C24E0}"/>
              </a:ext>
            </a:extLst>
          </p:cNvPr>
          <p:cNvPicPr>
            <a:picLocks noChangeAspect="1"/>
          </p:cNvPicPr>
          <p:nvPr/>
        </p:nvPicPr>
        <p:blipFill>
          <a:blip r:embed="rId2"/>
          <a:srcRect l="9967" t="12737" r="10730" b="41293"/>
          <a:stretch/>
        </p:blipFill>
        <p:spPr>
          <a:xfrm>
            <a:off x="7008126" y="2107603"/>
            <a:ext cx="4559104" cy="2642793"/>
          </a:xfrm>
          <a:prstGeom prst="rect">
            <a:avLst/>
          </a:prstGeom>
        </p:spPr>
      </p:pic>
      <p:pic>
        <p:nvPicPr>
          <p:cNvPr id="3" name="Picture 2">
            <a:extLst>
              <a:ext uri="{FF2B5EF4-FFF2-40B4-BE49-F238E27FC236}">
                <a16:creationId xmlns:a16="http://schemas.microsoft.com/office/drawing/2014/main" id="{D63A33A2-137D-AF41-E91F-43FA2EAE13A8}"/>
              </a:ext>
            </a:extLst>
          </p:cNvPr>
          <p:cNvPicPr>
            <a:picLocks noChangeAspect="1"/>
          </p:cNvPicPr>
          <p:nvPr/>
        </p:nvPicPr>
        <p:blipFill>
          <a:blip r:embed="rId3"/>
          <a:stretch>
            <a:fillRect/>
          </a:stretch>
        </p:blipFill>
        <p:spPr>
          <a:xfrm>
            <a:off x="1669737" y="2997174"/>
            <a:ext cx="4197664" cy="355734"/>
          </a:xfrm>
          <a:prstGeom prst="rect">
            <a:avLst/>
          </a:prstGeom>
        </p:spPr>
      </p:pic>
      <p:pic>
        <p:nvPicPr>
          <p:cNvPr id="10" name="Picture 9">
            <a:extLst>
              <a:ext uri="{FF2B5EF4-FFF2-40B4-BE49-F238E27FC236}">
                <a16:creationId xmlns:a16="http://schemas.microsoft.com/office/drawing/2014/main" id="{FCADBC48-2772-7F5C-B321-B03EB781093F}"/>
              </a:ext>
            </a:extLst>
          </p:cNvPr>
          <p:cNvPicPr>
            <a:picLocks noChangeAspect="1"/>
          </p:cNvPicPr>
          <p:nvPr/>
        </p:nvPicPr>
        <p:blipFill>
          <a:blip r:embed="rId4"/>
          <a:stretch>
            <a:fillRect/>
          </a:stretch>
        </p:blipFill>
        <p:spPr>
          <a:xfrm>
            <a:off x="1663856" y="4226294"/>
            <a:ext cx="4197664" cy="306782"/>
          </a:xfrm>
          <a:prstGeom prst="rect">
            <a:avLst/>
          </a:prstGeom>
        </p:spPr>
      </p:pic>
    </p:spTree>
    <p:extLst>
      <p:ext uri="{BB962C8B-B14F-4D97-AF65-F5344CB8AC3E}">
        <p14:creationId xmlns:p14="http://schemas.microsoft.com/office/powerpoint/2010/main" val="188650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F07ECD-E6B8-E98A-DFEF-ED0294F12DA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4F7D3B-3E39-0DB3-B126-71B6887B8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134590F-3417-7A44-83B8-DE43BD18B55E}"/>
              </a:ext>
            </a:extLst>
          </p:cNvPr>
          <p:cNvPicPr>
            <a:picLocks noChangeAspect="1"/>
          </p:cNvPicPr>
          <p:nvPr/>
        </p:nvPicPr>
        <p:blipFill>
          <a:blip r:embed="rId2"/>
          <a:stretch>
            <a:fillRect/>
          </a:stretch>
        </p:blipFill>
        <p:spPr>
          <a:xfrm>
            <a:off x="5727700" y="1743137"/>
            <a:ext cx="2335244" cy="3874852"/>
          </a:xfrm>
          <a:prstGeom prst="rect">
            <a:avLst/>
          </a:prstGeom>
        </p:spPr>
      </p:pic>
      <p:sp>
        <p:nvSpPr>
          <p:cNvPr id="4" name="TextBox 3">
            <a:extLst>
              <a:ext uri="{FF2B5EF4-FFF2-40B4-BE49-F238E27FC236}">
                <a16:creationId xmlns:a16="http://schemas.microsoft.com/office/drawing/2014/main" id="{D596D6B2-48C9-A3A2-C4ED-01A08087E206}"/>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Control Flow</a:t>
            </a:r>
          </a:p>
        </p:txBody>
      </p:sp>
      <p:sp>
        <p:nvSpPr>
          <p:cNvPr id="5" name="TextBox 4">
            <a:extLst>
              <a:ext uri="{FF2B5EF4-FFF2-40B4-BE49-F238E27FC236}">
                <a16:creationId xmlns:a16="http://schemas.microsoft.com/office/drawing/2014/main" id="{337F33E6-6A37-29E3-7D47-ACB719A50EE6}"/>
              </a:ext>
            </a:extLst>
          </p:cNvPr>
          <p:cNvSpPr txBox="1"/>
          <p:nvPr/>
        </p:nvSpPr>
        <p:spPr>
          <a:xfrm>
            <a:off x="815825" y="1743137"/>
            <a:ext cx="5115075"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The if </a:t>
            </a:r>
            <a:r>
              <a:rPr lang="en-US" sz="1600" b="0" i="0" dirty="0">
                <a:solidFill>
                  <a:srgbClr val="212529"/>
                </a:solidFill>
                <a:effectLst/>
                <a:latin typeface="-apple-system"/>
              </a:rPr>
              <a:t>statement evaluates a condition and executes one or more statements if the result is</a:t>
            </a:r>
            <a:r>
              <a:rPr lang="en-US" sz="1600" i="0" dirty="0">
                <a:solidFill>
                  <a:srgbClr val="212529"/>
                </a:solidFill>
                <a:effectLst/>
                <a:latin typeface="-apple-system"/>
                <a:ea typeface="Roboto" panose="02000000000000000000" pitchFamily="2" charset="0"/>
              </a:rPr>
              <a:t> true. </a:t>
            </a:r>
          </a:p>
          <a:p>
            <a:pPr marL="742950" lvl="1" indent="-285750">
              <a:buFont typeface="Arial" panose="020B0604020202020204" pitchFamily="34" charset="0"/>
              <a:buChar char="•"/>
            </a:pPr>
            <a:r>
              <a:rPr lang="en-US" sz="1600" dirty="0">
                <a:solidFill>
                  <a:srgbClr val="212529"/>
                </a:solidFill>
                <a:latin typeface="-apple-system"/>
                <a:ea typeface="Roboto" panose="02000000000000000000" pitchFamily="2" charset="0"/>
              </a:rPr>
              <a:t>Otherwise, the if </a:t>
            </a:r>
            <a:r>
              <a:rPr lang="en-US" sz="1600" b="0" i="0" dirty="0">
                <a:solidFill>
                  <a:srgbClr val="212529"/>
                </a:solidFill>
                <a:effectLst/>
                <a:latin typeface="-apple-system"/>
              </a:rPr>
              <a:t>statement passes the control to the statement after it.</a:t>
            </a: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Nested 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You can nest if statements inside an if statement.</a:t>
            </a:r>
          </a:p>
          <a:p>
            <a:pPr marL="742950" lvl="1" indent="-285750">
              <a:buFont typeface="Arial" panose="020B0604020202020204" pitchFamily="34" charset="0"/>
              <a:buChar char="•"/>
            </a:pPr>
            <a:r>
              <a:rPr lang="en-US" sz="1600" b="0" i="0" dirty="0">
                <a:solidFill>
                  <a:srgbClr val="212529"/>
                </a:solidFill>
                <a:effectLst/>
                <a:latin typeface="-apple-system"/>
              </a:rPr>
              <a:t>In practice, you should avoid the nesting of the </a:t>
            </a:r>
            <a:r>
              <a:rPr lang="en-US" sz="1600" b="0" i="0" dirty="0">
                <a:solidFill>
                  <a:srgbClr val="212529"/>
                </a:solidFill>
                <a:effectLst/>
                <a:latin typeface="-apple-system"/>
                <a:ea typeface="Roboto" panose="02000000000000000000" pitchFamily="2" charset="0"/>
              </a:rPr>
              <a:t>if </a:t>
            </a:r>
            <a:r>
              <a:rPr lang="en-US" sz="1600" b="0" i="0" dirty="0">
                <a:solidFill>
                  <a:srgbClr val="212529"/>
                </a:solidFill>
                <a:effectLst/>
                <a:latin typeface="-apple-system"/>
              </a:rPr>
              <a:t>statements as much as possible. Otherwise, the code will become difficult to read.</a:t>
            </a: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10" name="Picture 9">
            <a:extLst>
              <a:ext uri="{FF2B5EF4-FFF2-40B4-BE49-F238E27FC236}">
                <a16:creationId xmlns:a16="http://schemas.microsoft.com/office/drawing/2014/main" id="{1A94E1AF-1EA8-E361-EC30-C7919660DFA2}"/>
              </a:ext>
            </a:extLst>
          </p:cNvPr>
          <p:cNvPicPr>
            <a:picLocks noChangeAspect="1"/>
          </p:cNvPicPr>
          <p:nvPr/>
        </p:nvPicPr>
        <p:blipFill>
          <a:blip r:embed="rId3"/>
          <a:stretch>
            <a:fillRect/>
          </a:stretch>
        </p:blipFill>
        <p:spPr>
          <a:xfrm>
            <a:off x="1667943" y="3268477"/>
            <a:ext cx="2010056" cy="952633"/>
          </a:xfrm>
          <a:prstGeom prst="rect">
            <a:avLst/>
          </a:prstGeom>
        </p:spPr>
      </p:pic>
      <p:pic>
        <p:nvPicPr>
          <p:cNvPr id="6" name="Picture 5">
            <a:extLst>
              <a:ext uri="{FF2B5EF4-FFF2-40B4-BE49-F238E27FC236}">
                <a16:creationId xmlns:a16="http://schemas.microsoft.com/office/drawing/2014/main" id="{57BBEAFF-BDE3-D66C-E690-D1497EB70461}"/>
              </a:ext>
            </a:extLst>
          </p:cNvPr>
          <p:cNvPicPr>
            <a:picLocks noChangeAspect="1"/>
          </p:cNvPicPr>
          <p:nvPr/>
        </p:nvPicPr>
        <p:blipFill>
          <a:blip r:embed="rId4"/>
          <a:stretch>
            <a:fillRect/>
          </a:stretch>
        </p:blipFill>
        <p:spPr>
          <a:xfrm>
            <a:off x="8329592" y="540796"/>
            <a:ext cx="3143577" cy="2824108"/>
          </a:xfrm>
          <a:prstGeom prst="rect">
            <a:avLst/>
          </a:prstGeom>
        </p:spPr>
      </p:pic>
      <p:pic>
        <p:nvPicPr>
          <p:cNvPr id="9" name="Picture 8">
            <a:extLst>
              <a:ext uri="{FF2B5EF4-FFF2-40B4-BE49-F238E27FC236}">
                <a16:creationId xmlns:a16="http://schemas.microsoft.com/office/drawing/2014/main" id="{F925443A-E536-EFF5-CA85-C04D651D690D}"/>
              </a:ext>
            </a:extLst>
          </p:cNvPr>
          <p:cNvPicPr>
            <a:picLocks noChangeAspect="1"/>
          </p:cNvPicPr>
          <p:nvPr/>
        </p:nvPicPr>
        <p:blipFill>
          <a:blip r:embed="rId5"/>
          <a:stretch>
            <a:fillRect/>
          </a:stretch>
        </p:blipFill>
        <p:spPr>
          <a:xfrm>
            <a:off x="8329592" y="3691719"/>
            <a:ext cx="3140123" cy="2560190"/>
          </a:xfrm>
          <a:prstGeom prst="rect">
            <a:avLst/>
          </a:prstGeom>
        </p:spPr>
      </p:pic>
    </p:spTree>
    <p:extLst>
      <p:ext uri="{BB962C8B-B14F-4D97-AF65-F5344CB8AC3E}">
        <p14:creationId xmlns:p14="http://schemas.microsoft.com/office/powerpoint/2010/main" val="66604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11071-E070-F371-973A-B951CC6111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32050E-5178-3AD8-49F4-3E874DD2D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173C5C-EA18-5C33-8E83-0A99B55E0FD3}"/>
              </a:ext>
            </a:extLst>
          </p:cNvPr>
          <p:cNvPicPr>
            <a:picLocks noChangeAspect="1"/>
          </p:cNvPicPr>
          <p:nvPr/>
        </p:nvPicPr>
        <p:blipFill>
          <a:blip r:embed="rId2"/>
          <a:stretch>
            <a:fillRect/>
          </a:stretch>
        </p:blipFill>
        <p:spPr>
          <a:xfrm>
            <a:off x="4214529" y="2125828"/>
            <a:ext cx="2878542" cy="3604902"/>
          </a:xfrm>
          <a:prstGeom prst="rect">
            <a:avLst/>
          </a:prstGeom>
        </p:spPr>
      </p:pic>
      <p:sp>
        <p:nvSpPr>
          <p:cNvPr id="5" name="TextBox 4">
            <a:extLst>
              <a:ext uri="{FF2B5EF4-FFF2-40B4-BE49-F238E27FC236}">
                <a16:creationId xmlns:a16="http://schemas.microsoft.com/office/drawing/2014/main" id="{F95DEB8E-08C2-3CD2-2D96-684949129210}"/>
              </a:ext>
            </a:extLst>
          </p:cNvPr>
          <p:cNvSpPr txBox="1"/>
          <p:nvPr/>
        </p:nvSpPr>
        <p:spPr>
          <a:xfrm>
            <a:off x="815825" y="1127270"/>
            <a:ext cx="5115075"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If-Else Statement</a:t>
            </a:r>
          </a:p>
          <a:p>
            <a:pPr marL="742950" lvl="1" indent="-285750">
              <a:buFont typeface="Arial" panose="020B0604020202020204" pitchFamily="34" charset="0"/>
              <a:buChar char="•"/>
            </a:pPr>
            <a:r>
              <a:rPr lang="en-US" sz="1600" b="0" i="0" dirty="0">
                <a:solidFill>
                  <a:srgbClr val="212529"/>
                </a:solidFill>
                <a:effectLst/>
                <a:latin typeface="-apple-system"/>
              </a:rPr>
              <a:t>In practice, you often want to execute a block when a condition is true and execute another block otherwise.</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B4576CE5-16F1-219C-F7B5-5F75D7743812}"/>
              </a:ext>
            </a:extLst>
          </p:cNvPr>
          <p:cNvPicPr>
            <a:picLocks noChangeAspect="1"/>
          </p:cNvPicPr>
          <p:nvPr/>
        </p:nvPicPr>
        <p:blipFill>
          <a:blip r:embed="rId3"/>
          <a:stretch>
            <a:fillRect/>
          </a:stretch>
        </p:blipFill>
        <p:spPr>
          <a:xfrm>
            <a:off x="1634646" y="2215759"/>
            <a:ext cx="2107408" cy="2026041"/>
          </a:xfrm>
          <a:prstGeom prst="rect">
            <a:avLst/>
          </a:prstGeom>
        </p:spPr>
      </p:pic>
      <p:pic>
        <p:nvPicPr>
          <p:cNvPr id="14" name="Picture 13">
            <a:extLst>
              <a:ext uri="{FF2B5EF4-FFF2-40B4-BE49-F238E27FC236}">
                <a16:creationId xmlns:a16="http://schemas.microsoft.com/office/drawing/2014/main" id="{704CA3B7-D75F-4ECE-C6DD-8E04EE58A029}"/>
              </a:ext>
            </a:extLst>
          </p:cNvPr>
          <p:cNvPicPr>
            <a:picLocks noChangeAspect="1"/>
          </p:cNvPicPr>
          <p:nvPr/>
        </p:nvPicPr>
        <p:blipFill>
          <a:blip r:embed="rId4"/>
          <a:stretch>
            <a:fillRect/>
          </a:stretch>
        </p:blipFill>
        <p:spPr>
          <a:xfrm>
            <a:off x="7565546" y="879012"/>
            <a:ext cx="3537754" cy="2451045"/>
          </a:xfrm>
          <a:prstGeom prst="rect">
            <a:avLst/>
          </a:prstGeom>
        </p:spPr>
      </p:pic>
      <p:pic>
        <p:nvPicPr>
          <p:cNvPr id="16" name="Picture 15">
            <a:extLst>
              <a:ext uri="{FF2B5EF4-FFF2-40B4-BE49-F238E27FC236}">
                <a16:creationId xmlns:a16="http://schemas.microsoft.com/office/drawing/2014/main" id="{F492F7B8-622A-5C59-6AE1-3C28654DC0B1}"/>
              </a:ext>
            </a:extLst>
          </p:cNvPr>
          <p:cNvPicPr>
            <a:picLocks noChangeAspect="1"/>
          </p:cNvPicPr>
          <p:nvPr/>
        </p:nvPicPr>
        <p:blipFill>
          <a:blip r:embed="rId5"/>
          <a:stretch>
            <a:fillRect/>
          </a:stretch>
        </p:blipFill>
        <p:spPr>
          <a:xfrm>
            <a:off x="7565546" y="3527944"/>
            <a:ext cx="3537754" cy="2567355"/>
          </a:xfrm>
          <a:prstGeom prst="rect">
            <a:avLst/>
          </a:prstGeom>
        </p:spPr>
      </p:pic>
    </p:spTree>
    <p:extLst>
      <p:ext uri="{BB962C8B-B14F-4D97-AF65-F5344CB8AC3E}">
        <p14:creationId xmlns:p14="http://schemas.microsoft.com/office/powerpoint/2010/main" val="67192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2D20F3-FAA2-E8E6-3999-A850D7B09FA2}"/>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Course Plan</a:t>
            </a:r>
          </a:p>
        </p:txBody>
      </p:sp>
      <p:pic>
        <p:nvPicPr>
          <p:cNvPr id="3" name="Picture 2" descr="A calendar with different colors and numbers&#10;&#10;Description automatically generated">
            <a:extLst>
              <a:ext uri="{FF2B5EF4-FFF2-40B4-BE49-F238E27FC236}">
                <a16:creationId xmlns:a16="http://schemas.microsoft.com/office/drawing/2014/main" id="{F15A401C-7EBB-351B-BBBF-26C63BA89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5" y="1828801"/>
            <a:ext cx="7404681" cy="4456272"/>
          </a:xfrm>
          <a:prstGeom prst="rect">
            <a:avLst/>
          </a:prstGeom>
        </p:spPr>
      </p:pic>
    </p:spTree>
    <p:extLst>
      <p:ext uri="{BB962C8B-B14F-4D97-AF65-F5344CB8AC3E}">
        <p14:creationId xmlns:p14="http://schemas.microsoft.com/office/powerpoint/2010/main" val="24028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510B6B-142B-C5B1-F58B-24B74EE445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100B99-B971-E44F-9407-4D217C116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2A4CC8-A134-980D-A223-33F39A7B07B8}"/>
              </a:ext>
            </a:extLst>
          </p:cNvPr>
          <p:cNvPicPr>
            <a:picLocks noChangeAspect="1"/>
          </p:cNvPicPr>
          <p:nvPr/>
        </p:nvPicPr>
        <p:blipFill>
          <a:blip r:embed="rId2"/>
          <a:stretch>
            <a:fillRect/>
          </a:stretch>
        </p:blipFill>
        <p:spPr>
          <a:xfrm>
            <a:off x="5753100" y="1112858"/>
            <a:ext cx="3556574" cy="4642430"/>
          </a:xfrm>
          <a:prstGeom prst="rect">
            <a:avLst/>
          </a:prstGeom>
        </p:spPr>
      </p:pic>
      <p:sp>
        <p:nvSpPr>
          <p:cNvPr id="5" name="TextBox 4">
            <a:extLst>
              <a:ext uri="{FF2B5EF4-FFF2-40B4-BE49-F238E27FC236}">
                <a16:creationId xmlns:a16="http://schemas.microsoft.com/office/drawing/2014/main" id="{92D5BD08-6DB9-9FD5-839F-2F1BC253575C}"/>
              </a:ext>
            </a:extLst>
          </p:cNvPr>
          <p:cNvSpPr txBox="1"/>
          <p:nvPr/>
        </p:nvSpPr>
        <p:spPr>
          <a:xfrm>
            <a:off x="815825" y="7755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If-Else 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The </a:t>
            </a:r>
            <a:r>
              <a:rPr lang="en-US" sz="1600" dirty="0">
                <a:solidFill>
                  <a:schemeClr val="accent2"/>
                </a:solidFill>
                <a:latin typeface="-apple-system"/>
                <a:ea typeface="Roboto" panose="02000000000000000000" pitchFamily="2" charset="0"/>
              </a:rPr>
              <a:t>if </a:t>
            </a:r>
            <a:r>
              <a:rPr lang="en-US" sz="1600" b="0" i="0" dirty="0">
                <a:solidFill>
                  <a:srgbClr val="212529"/>
                </a:solidFill>
                <a:effectLst/>
                <a:latin typeface="-apple-system"/>
              </a:rPr>
              <a:t>statement checks </a:t>
            </a:r>
            <a:r>
              <a:rPr lang="en-US" sz="1600" b="0" i="0" u="sng" dirty="0">
                <a:solidFill>
                  <a:srgbClr val="212529"/>
                </a:solidFill>
                <a:effectLst/>
                <a:latin typeface="-apple-system"/>
              </a:rPr>
              <a:t>one condition </a:t>
            </a:r>
            <a:r>
              <a:rPr lang="en-US" sz="1600" b="0" i="0" dirty="0">
                <a:solidFill>
                  <a:srgbClr val="212529"/>
                </a:solidFill>
                <a:effectLst/>
                <a:latin typeface="-apple-system"/>
              </a:rPr>
              <a:t>and executes a block if the condition is true.</a:t>
            </a:r>
          </a:p>
          <a:p>
            <a:pPr marL="742950" lvl="1" indent="-285750">
              <a:buFont typeface="Arial" panose="020B0604020202020204" pitchFamily="34" charset="0"/>
              <a:buChar char="•"/>
            </a:pPr>
            <a:r>
              <a:rPr lang="en-US" sz="1600" dirty="0">
                <a:solidFill>
                  <a:srgbClr val="212529"/>
                </a:solidFill>
                <a:latin typeface="-apple-system"/>
                <a:ea typeface="Roboto" panose="02000000000000000000" pitchFamily="2" charset="0"/>
              </a:rPr>
              <a:t>The </a:t>
            </a:r>
            <a:r>
              <a:rPr lang="en-US" sz="1600" dirty="0">
                <a:solidFill>
                  <a:schemeClr val="accent2"/>
                </a:solidFill>
                <a:latin typeface="-apple-system"/>
                <a:ea typeface="Roboto" panose="02000000000000000000" pitchFamily="2" charset="0"/>
              </a:rPr>
              <a:t>if else </a:t>
            </a:r>
            <a:r>
              <a:rPr lang="en-US" sz="1600" dirty="0">
                <a:solidFill>
                  <a:srgbClr val="212529"/>
                </a:solidFill>
                <a:latin typeface="-apple-system"/>
                <a:ea typeface="Roboto" panose="02000000000000000000" pitchFamily="2" charset="0"/>
              </a:rPr>
              <a:t>statement </a:t>
            </a:r>
            <a:r>
              <a:rPr lang="en-US" sz="1600" b="0" i="0" dirty="0">
                <a:solidFill>
                  <a:srgbClr val="212529"/>
                </a:solidFill>
                <a:effectLst/>
                <a:latin typeface="-apple-system"/>
              </a:rPr>
              <a:t>checks </a:t>
            </a:r>
            <a:r>
              <a:rPr lang="en-US" sz="1600" b="0" i="0" u="sng" dirty="0">
                <a:solidFill>
                  <a:srgbClr val="212529"/>
                </a:solidFill>
                <a:effectLst/>
                <a:latin typeface="-apple-system"/>
              </a:rPr>
              <a:t>one condition </a:t>
            </a:r>
            <a:r>
              <a:rPr lang="en-US" sz="1600" b="0" i="0" dirty="0">
                <a:solidFill>
                  <a:srgbClr val="212529"/>
                </a:solidFill>
                <a:effectLst/>
                <a:latin typeface="-apple-system"/>
              </a:rPr>
              <a:t>and executes a block if the condition is true or another block otherwise.</a:t>
            </a:r>
          </a:p>
          <a:p>
            <a:pPr marL="742950" lvl="1" indent="-285750">
              <a:buFont typeface="Arial" panose="020B0604020202020204" pitchFamily="34" charset="0"/>
              <a:buChar char="•"/>
            </a:pPr>
            <a:r>
              <a:rPr lang="en-US" sz="1600" b="0" i="0" dirty="0">
                <a:solidFill>
                  <a:srgbClr val="212529"/>
                </a:solidFill>
                <a:effectLst/>
                <a:latin typeface="-apple-system"/>
              </a:rPr>
              <a:t>Sometimes, you may want to check </a:t>
            </a:r>
            <a:r>
              <a:rPr lang="en-US" sz="1600" b="0" i="0" u="sng" dirty="0">
                <a:solidFill>
                  <a:srgbClr val="212529"/>
                </a:solidFill>
                <a:effectLst/>
                <a:latin typeface="-apple-system"/>
              </a:rPr>
              <a:t>multiple conditions</a:t>
            </a:r>
            <a:r>
              <a:rPr lang="en-US" sz="1600" b="0" i="0" dirty="0">
                <a:solidFill>
                  <a:srgbClr val="212529"/>
                </a:solidFill>
                <a:effectLst/>
                <a:latin typeface="-apple-system"/>
              </a:rPr>
              <a:t> and execute a block if a condition is true. To do that, you can use the </a:t>
            </a:r>
            <a:r>
              <a:rPr lang="en-US" sz="1600" b="0" i="0" dirty="0">
                <a:solidFill>
                  <a:schemeClr val="accent2"/>
                </a:solidFill>
                <a:effectLst/>
                <a:latin typeface="-apple-system"/>
              </a:rPr>
              <a:t>if else if </a:t>
            </a:r>
            <a:r>
              <a:rPr lang="en-US" sz="1600" b="0" i="0" dirty="0">
                <a:solidFill>
                  <a:srgbClr val="212529"/>
                </a:solidFill>
                <a:effectLst/>
                <a:latin typeface="-apple-system"/>
              </a:rPr>
              <a:t>statement.</a:t>
            </a:r>
            <a:endParaRPr lang="en-US" sz="1600" dirty="0">
              <a:latin typeface="-apple-system"/>
              <a:ea typeface="Roboto" panose="02000000000000000000" pitchFamily="2" charset="0"/>
            </a:endParaRPr>
          </a:p>
        </p:txBody>
      </p:sp>
      <p:pic>
        <p:nvPicPr>
          <p:cNvPr id="4" name="Picture 3">
            <a:extLst>
              <a:ext uri="{FF2B5EF4-FFF2-40B4-BE49-F238E27FC236}">
                <a16:creationId xmlns:a16="http://schemas.microsoft.com/office/drawing/2014/main" id="{2DCBF4B0-8118-F15F-15E4-CE66F7733D4D}"/>
              </a:ext>
            </a:extLst>
          </p:cNvPr>
          <p:cNvPicPr>
            <a:picLocks noChangeAspect="1"/>
          </p:cNvPicPr>
          <p:nvPr/>
        </p:nvPicPr>
        <p:blipFill>
          <a:blip r:embed="rId3"/>
          <a:stretch>
            <a:fillRect/>
          </a:stretch>
        </p:blipFill>
        <p:spPr>
          <a:xfrm>
            <a:off x="1632450" y="3318031"/>
            <a:ext cx="1513360" cy="2916879"/>
          </a:xfrm>
          <a:prstGeom prst="rect">
            <a:avLst/>
          </a:prstGeom>
        </p:spPr>
      </p:pic>
      <p:pic>
        <p:nvPicPr>
          <p:cNvPr id="10" name="Picture 9">
            <a:extLst>
              <a:ext uri="{FF2B5EF4-FFF2-40B4-BE49-F238E27FC236}">
                <a16:creationId xmlns:a16="http://schemas.microsoft.com/office/drawing/2014/main" id="{34073620-D773-F2A5-ECD7-977CE0814485}"/>
              </a:ext>
            </a:extLst>
          </p:cNvPr>
          <p:cNvPicPr>
            <a:picLocks noChangeAspect="1"/>
          </p:cNvPicPr>
          <p:nvPr/>
        </p:nvPicPr>
        <p:blipFill>
          <a:blip r:embed="rId4"/>
          <a:stretch>
            <a:fillRect/>
          </a:stretch>
        </p:blipFill>
        <p:spPr>
          <a:xfrm>
            <a:off x="9412532" y="624146"/>
            <a:ext cx="1917604" cy="5609707"/>
          </a:xfrm>
          <a:prstGeom prst="rect">
            <a:avLst/>
          </a:prstGeom>
        </p:spPr>
      </p:pic>
    </p:spTree>
    <p:extLst>
      <p:ext uri="{BB962C8B-B14F-4D97-AF65-F5344CB8AC3E}">
        <p14:creationId xmlns:p14="http://schemas.microsoft.com/office/powerpoint/2010/main" val="288273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6DDC4F-3105-DFDD-C2C8-C5DE0E750F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52BF0-1DD6-0D60-596A-4D53AACB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4B0261-19DC-1CCE-8DB1-CCC567FDA747}"/>
              </a:ext>
            </a:extLst>
          </p:cNvPr>
          <p:cNvPicPr>
            <a:picLocks noChangeAspect="1"/>
          </p:cNvPicPr>
          <p:nvPr/>
        </p:nvPicPr>
        <p:blipFill>
          <a:blip r:embed="rId2"/>
          <a:stretch>
            <a:fillRect/>
          </a:stretch>
        </p:blipFill>
        <p:spPr>
          <a:xfrm>
            <a:off x="8492564" y="1141870"/>
            <a:ext cx="3127936" cy="4574260"/>
          </a:xfrm>
          <a:prstGeom prst="rect">
            <a:avLst/>
          </a:prstGeom>
        </p:spPr>
      </p:pic>
      <p:sp>
        <p:nvSpPr>
          <p:cNvPr id="5" name="TextBox 4">
            <a:extLst>
              <a:ext uri="{FF2B5EF4-FFF2-40B4-BE49-F238E27FC236}">
                <a16:creationId xmlns:a16="http://schemas.microsoft.com/office/drawing/2014/main" id="{EAAAA464-48C2-D304-B533-E269BF175B46}"/>
              </a:ext>
            </a:extLst>
          </p:cNvPr>
          <p:cNvSpPr txBox="1"/>
          <p:nvPr/>
        </p:nvSpPr>
        <p:spPr>
          <a:xfrm>
            <a:off x="815825" y="22487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Switch Statement</a:t>
            </a:r>
          </a:p>
          <a:p>
            <a:pPr marL="742950" lvl="1" indent="-285750">
              <a:buFont typeface="Arial" panose="020B0604020202020204" pitchFamily="34" charset="0"/>
              <a:buChar char="•"/>
            </a:pPr>
            <a:r>
              <a:rPr lang="en-US" sz="1600" b="0" i="0" dirty="0">
                <a:solidFill>
                  <a:srgbClr val="212529"/>
                </a:solidFill>
                <a:effectLst/>
                <a:latin typeface="-apple-system"/>
              </a:rPr>
              <a:t>The</a:t>
            </a:r>
            <a:r>
              <a:rPr lang="en-US" sz="1600" b="1" i="0" dirty="0">
                <a:solidFill>
                  <a:srgbClr val="212529"/>
                </a:solidFill>
                <a:effectLst/>
                <a:latin typeface="-apple-system"/>
                <a:ea typeface="Roboto" panose="02000000000000000000" pitchFamily="2" charset="0"/>
              </a:rPr>
              <a:t> </a:t>
            </a:r>
            <a:r>
              <a:rPr lang="en-US" sz="1600" i="0" dirty="0">
                <a:solidFill>
                  <a:schemeClr val="accent2"/>
                </a:solidFill>
                <a:effectLst/>
                <a:latin typeface="-apple-system"/>
                <a:ea typeface="Roboto" panose="02000000000000000000" pitchFamily="2" charset="0"/>
              </a:rPr>
              <a:t>switch</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evaluates an expression and selects a block for execution if the expression satisfies a condition. </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dirty="0">
                <a:solidFill>
                  <a:srgbClr val="212529"/>
                </a:solidFill>
                <a:latin typeface="-apple-system"/>
              </a:rPr>
              <a:t> </a:t>
            </a:r>
            <a:r>
              <a:rPr lang="en-US" sz="1600" dirty="0">
                <a:solidFill>
                  <a:schemeClr val="accent2"/>
                </a:solidFill>
                <a:latin typeface="-apple-system"/>
              </a:rPr>
              <a:t>default</a:t>
            </a:r>
            <a:r>
              <a:rPr lang="en-US" sz="1600" dirty="0">
                <a:solidFill>
                  <a:srgbClr val="212529"/>
                </a:solidFill>
                <a:latin typeface="-apple-system"/>
              </a:rPr>
              <a:t> </a:t>
            </a:r>
            <a:r>
              <a:rPr lang="en-US" sz="1600" b="0" i="0" dirty="0">
                <a:solidFill>
                  <a:srgbClr val="212529"/>
                </a:solidFill>
                <a:effectLst/>
                <a:latin typeface="-apple-system"/>
              </a:rPr>
              <a:t>clause is optional. If you don’t specify it and the expression doesn’t match any label, the switch statement doesn’t execute any blocks and passes the control to the statement after it.</a:t>
            </a:r>
            <a:r>
              <a:rPr lang="en-US" sz="1600" dirty="0">
                <a:solidFill>
                  <a:srgbClr val="212529"/>
                </a:solidFill>
                <a:latin typeface="-apple-system"/>
              </a:rPr>
              <a:t> </a:t>
            </a:r>
          </a:p>
          <a:p>
            <a:pPr marL="1200150" lvl="2" indent="-285750">
              <a:buFont typeface="Arial" panose="020B0604020202020204" pitchFamily="34" charset="0"/>
              <a:buChar char="•"/>
            </a:pPr>
            <a:endParaRPr lang="en-US" sz="1600" b="0" i="0" dirty="0">
              <a:solidFill>
                <a:srgbClr val="212529"/>
              </a:solidFill>
              <a:effectLst/>
              <a:latin typeface="-apple-system"/>
            </a:endParaRPr>
          </a:p>
        </p:txBody>
      </p:sp>
      <p:pic>
        <p:nvPicPr>
          <p:cNvPr id="3" name="Picture 2">
            <a:extLst>
              <a:ext uri="{FF2B5EF4-FFF2-40B4-BE49-F238E27FC236}">
                <a16:creationId xmlns:a16="http://schemas.microsoft.com/office/drawing/2014/main" id="{BB9DC649-1906-53DF-F17C-0BAE97C92AC1}"/>
              </a:ext>
            </a:extLst>
          </p:cNvPr>
          <p:cNvPicPr>
            <a:picLocks noChangeAspect="1"/>
          </p:cNvPicPr>
          <p:nvPr/>
        </p:nvPicPr>
        <p:blipFill>
          <a:blip r:embed="rId3"/>
          <a:stretch>
            <a:fillRect/>
          </a:stretch>
        </p:blipFill>
        <p:spPr>
          <a:xfrm>
            <a:off x="6180575" y="1386689"/>
            <a:ext cx="2214714" cy="4173884"/>
          </a:xfrm>
          <a:prstGeom prst="rect">
            <a:avLst/>
          </a:prstGeom>
        </p:spPr>
      </p:pic>
    </p:spTree>
    <p:extLst>
      <p:ext uri="{BB962C8B-B14F-4D97-AF65-F5344CB8AC3E}">
        <p14:creationId xmlns:p14="http://schemas.microsoft.com/office/powerpoint/2010/main" val="2922079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20C0C-F2CD-FD6F-B8BB-5644544D79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E6EB79-C82E-145D-05C3-BCAB3E52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8EB32A-C4AF-4DD3-A72B-CAB489A9D760}"/>
              </a:ext>
            </a:extLst>
          </p:cNvPr>
          <p:cNvSpPr txBox="1"/>
          <p:nvPr/>
        </p:nvSpPr>
        <p:spPr>
          <a:xfrm>
            <a:off x="815825" y="22487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Switch Statement</a:t>
            </a:r>
          </a:p>
          <a:p>
            <a:pPr marL="742950" lvl="1" indent="-285750">
              <a:buFont typeface="Arial" panose="020B0604020202020204" pitchFamily="34" charset="0"/>
              <a:buChar char="•"/>
            </a:pPr>
            <a:r>
              <a:rPr lang="en-US" sz="1600" b="0" i="0" dirty="0">
                <a:solidFill>
                  <a:srgbClr val="212529"/>
                </a:solidFill>
                <a:effectLst/>
                <a:latin typeface="-apple-system"/>
              </a:rPr>
              <a:t>If you have the same block that corresponds to multiple cases, you can group cases in the </a:t>
            </a:r>
            <a:r>
              <a:rPr lang="en-US" sz="1600" b="0" i="0" dirty="0">
                <a:solidFill>
                  <a:schemeClr val="accent2"/>
                </a:solidFill>
                <a:effectLst/>
                <a:latin typeface="-apple-system"/>
              </a:rPr>
              <a:t>switch</a:t>
            </a:r>
            <a:r>
              <a:rPr lang="en-US" sz="1600" b="0" i="0" dirty="0">
                <a:solidFill>
                  <a:srgbClr val="212529"/>
                </a:solidFill>
                <a:effectLst/>
                <a:latin typeface="-apple-system"/>
              </a:rPr>
              <a:t> statement.</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r>
              <a:rPr lang="en-US" sz="1600" dirty="0">
                <a:solidFill>
                  <a:srgbClr val="212529"/>
                </a:solidFill>
                <a:latin typeface="-apple-system"/>
              </a:rPr>
              <a:t>Y</a:t>
            </a:r>
            <a:r>
              <a:rPr lang="en-US" sz="1600" b="0" i="0" dirty="0">
                <a:solidFill>
                  <a:srgbClr val="212529"/>
                </a:solidFill>
                <a:effectLst/>
                <a:latin typeface="-apple-system"/>
              </a:rPr>
              <a:t>ou can use the relational operator </a:t>
            </a:r>
            <a:r>
              <a:rPr lang="en-US" sz="1600" b="0" i="0" dirty="0">
                <a:solidFill>
                  <a:schemeClr val="accent2"/>
                </a:solidFill>
                <a:effectLst/>
                <a:latin typeface="-apple-system"/>
              </a:rPr>
              <a:t>&gt;</a:t>
            </a:r>
            <a:r>
              <a:rPr lang="en-US" sz="1600" b="0" i="0" dirty="0">
                <a:solidFill>
                  <a:srgbClr val="212529"/>
                </a:solidFill>
                <a:effectLst/>
                <a:latin typeface="-apple-system"/>
              </a:rPr>
              <a:t>, </a:t>
            </a:r>
            <a:r>
              <a:rPr lang="en-US" sz="1600" b="0" i="0" dirty="0">
                <a:solidFill>
                  <a:schemeClr val="accent2"/>
                </a:solidFill>
                <a:effectLst/>
                <a:latin typeface="-apple-system"/>
              </a:rPr>
              <a:t>&lt;</a:t>
            </a:r>
            <a:r>
              <a:rPr lang="en-US" sz="1600" b="0" i="0" dirty="0">
                <a:solidFill>
                  <a:srgbClr val="212529"/>
                </a:solidFill>
                <a:effectLst/>
                <a:latin typeface="-apple-system"/>
              </a:rPr>
              <a:t>, </a:t>
            </a:r>
            <a:r>
              <a:rPr lang="en-US" sz="1600" b="0" i="0" dirty="0">
                <a:solidFill>
                  <a:schemeClr val="accent2"/>
                </a:solidFill>
                <a:effectLst/>
                <a:latin typeface="-apple-system"/>
              </a:rPr>
              <a:t>&gt;=</a:t>
            </a:r>
            <a:r>
              <a:rPr lang="en-US" sz="1600" b="0" i="0" dirty="0">
                <a:solidFill>
                  <a:srgbClr val="212529"/>
                </a:solidFill>
                <a:effectLst/>
                <a:latin typeface="-apple-system"/>
              </a:rPr>
              <a:t>, </a:t>
            </a:r>
            <a:r>
              <a:rPr lang="en-US" sz="1600" b="0" i="0" dirty="0">
                <a:solidFill>
                  <a:schemeClr val="accent2"/>
                </a:solidFill>
                <a:effectLst/>
                <a:latin typeface="-apple-system"/>
              </a:rPr>
              <a:t>&lt;=</a:t>
            </a:r>
            <a:r>
              <a:rPr lang="en-US" sz="1600" b="0" i="0" dirty="0">
                <a:solidFill>
                  <a:srgbClr val="212529"/>
                </a:solidFill>
                <a:effectLst/>
                <a:latin typeface="-apple-system"/>
              </a:rPr>
              <a:t> along with logical operators </a:t>
            </a:r>
            <a:r>
              <a:rPr lang="en-US" sz="1600" b="0" i="0" dirty="0">
                <a:solidFill>
                  <a:schemeClr val="accent2"/>
                </a:solidFill>
                <a:effectLst/>
                <a:latin typeface="-apple-system"/>
              </a:rPr>
              <a:t>and</a:t>
            </a:r>
            <a:r>
              <a:rPr lang="en-US" sz="1600" b="0" i="0" dirty="0">
                <a:solidFill>
                  <a:srgbClr val="212529"/>
                </a:solidFill>
                <a:effectLst/>
                <a:latin typeface="-apple-system"/>
              </a:rPr>
              <a:t>, </a:t>
            </a:r>
            <a:r>
              <a:rPr lang="en-US" sz="1600" b="0" i="0" dirty="0">
                <a:solidFill>
                  <a:schemeClr val="accent2"/>
                </a:solidFill>
                <a:effectLst/>
                <a:latin typeface="-apple-system"/>
              </a:rPr>
              <a:t>or</a:t>
            </a:r>
            <a:r>
              <a:rPr lang="en-US" sz="1600" b="0" i="0" dirty="0">
                <a:solidFill>
                  <a:srgbClr val="212529"/>
                </a:solidFill>
                <a:effectLst/>
                <a:latin typeface="-apple-system"/>
              </a:rPr>
              <a:t> to match the result of the expression with constants in the </a:t>
            </a:r>
            <a:r>
              <a:rPr lang="en-US" sz="1600" b="0" i="0" dirty="0">
                <a:solidFill>
                  <a:schemeClr val="accent2"/>
                </a:solidFill>
                <a:effectLst/>
                <a:latin typeface="-apple-system"/>
              </a:rPr>
              <a:t>switch</a:t>
            </a:r>
            <a:r>
              <a:rPr lang="en-US" sz="1600" b="0" i="0" dirty="0">
                <a:solidFill>
                  <a:srgbClr val="212529"/>
                </a:solidFill>
                <a:effectLst/>
                <a:latin typeface="-apple-system"/>
              </a:rPr>
              <a:t> statement.</a:t>
            </a:r>
          </a:p>
          <a:p>
            <a:pPr marL="1200150" lvl="2" indent="-285750">
              <a:buFont typeface="Arial" panose="020B0604020202020204" pitchFamily="34" charset="0"/>
              <a:buChar char="•"/>
            </a:pPr>
            <a:endParaRPr lang="en-US" sz="1600" b="0" i="0" dirty="0">
              <a:solidFill>
                <a:srgbClr val="212529"/>
              </a:solidFill>
              <a:effectLst/>
              <a:latin typeface="-apple-system"/>
            </a:endParaRPr>
          </a:p>
        </p:txBody>
      </p:sp>
      <p:pic>
        <p:nvPicPr>
          <p:cNvPr id="4" name="Picture 3">
            <a:extLst>
              <a:ext uri="{FF2B5EF4-FFF2-40B4-BE49-F238E27FC236}">
                <a16:creationId xmlns:a16="http://schemas.microsoft.com/office/drawing/2014/main" id="{35708746-D36F-3AE4-D890-9C2E22735DA2}"/>
              </a:ext>
            </a:extLst>
          </p:cNvPr>
          <p:cNvPicPr>
            <a:picLocks noChangeAspect="1"/>
          </p:cNvPicPr>
          <p:nvPr/>
        </p:nvPicPr>
        <p:blipFill>
          <a:blip r:embed="rId2"/>
          <a:stretch>
            <a:fillRect/>
          </a:stretch>
        </p:blipFill>
        <p:spPr>
          <a:xfrm>
            <a:off x="7912003" y="1047417"/>
            <a:ext cx="2295845" cy="4763165"/>
          </a:xfrm>
          <a:prstGeom prst="rect">
            <a:avLst/>
          </a:prstGeom>
        </p:spPr>
      </p:pic>
    </p:spTree>
    <p:extLst>
      <p:ext uri="{BB962C8B-B14F-4D97-AF65-F5344CB8AC3E}">
        <p14:creationId xmlns:p14="http://schemas.microsoft.com/office/powerpoint/2010/main" val="214649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DCA3C8-E395-A034-3145-B3AF867E66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22549A-3857-B2CA-DC12-A2360D919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6E4B6C-FA88-C165-129D-22016EE46A03}"/>
              </a:ext>
            </a:extLst>
          </p:cNvPr>
          <p:cNvPicPr>
            <a:picLocks noChangeAspect="1"/>
          </p:cNvPicPr>
          <p:nvPr/>
        </p:nvPicPr>
        <p:blipFill>
          <a:blip r:embed="rId2"/>
          <a:stretch>
            <a:fillRect/>
          </a:stretch>
        </p:blipFill>
        <p:spPr>
          <a:xfrm>
            <a:off x="6070621" y="1371793"/>
            <a:ext cx="2619741" cy="3648584"/>
          </a:xfrm>
          <a:prstGeom prst="rect">
            <a:avLst/>
          </a:prstGeom>
        </p:spPr>
      </p:pic>
      <p:sp>
        <p:nvSpPr>
          <p:cNvPr id="4" name="TextBox 3">
            <a:extLst>
              <a:ext uri="{FF2B5EF4-FFF2-40B4-BE49-F238E27FC236}">
                <a16:creationId xmlns:a16="http://schemas.microsoft.com/office/drawing/2014/main" id="{45F3BE2B-1621-F4CC-DC1A-C5346CC8A3D7}"/>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Loops</a:t>
            </a:r>
          </a:p>
        </p:txBody>
      </p:sp>
      <p:sp>
        <p:nvSpPr>
          <p:cNvPr id="5" name="TextBox 4">
            <a:extLst>
              <a:ext uri="{FF2B5EF4-FFF2-40B4-BE49-F238E27FC236}">
                <a16:creationId xmlns:a16="http://schemas.microsoft.com/office/drawing/2014/main" id="{3880D71B-22DD-984C-31E4-4AB6447E1333}"/>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While Statement</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i="0" dirty="0">
                <a:solidFill>
                  <a:schemeClr val="accent2"/>
                </a:solidFill>
                <a:effectLst/>
                <a:latin typeface="-apple-system"/>
                <a:ea typeface="Roboto" panose="02000000000000000000" pitchFamily="2" charset="0"/>
              </a:rPr>
              <a:t>while</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evaluates a </a:t>
            </a:r>
            <a:r>
              <a:rPr lang="en-US" sz="1600" b="0" i="0" dirty="0" err="1">
                <a:solidFill>
                  <a:srgbClr val="212529"/>
                </a:solidFill>
                <a:effectLst/>
                <a:latin typeface="-apple-system"/>
              </a:rPr>
              <a:t>boolean</a:t>
            </a:r>
            <a:r>
              <a:rPr lang="en-US" sz="1600" b="0" i="0" dirty="0">
                <a:solidFill>
                  <a:srgbClr val="212529"/>
                </a:solidFill>
                <a:effectLst/>
                <a:latin typeface="-apple-system"/>
              </a:rPr>
              <a:t> expression and executes a block repeatedly as long as the expression is</a:t>
            </a:r>
            <a:r>
              <a:rPr lang="en-US" sz="1600" i="0" dirty="0">
                <a:solidFill>
                  <a:srgbClr val="212529"/>
                </a:solidFill>
                <a:effectLst/>
                <a:latin typeface="-apple-system"/>
                <a:ea typeface="Roboto" panose="02000000000000000000" pitchFamily="2" charset="0"/>
              </a:rPr>
              <a:t> </a:t>
            </a:r>
            <a:r>
              <a:rPr lang="en-US" sz="1600" i="0" dirty="0">
                <a:solidFill>
                  <a:schemeClr val="accent6"/>
                </a:solidFill>
                <a:effectLst/>
                <a:latin typeface="-apple-system"/>
                <a:ea typeface="Roboto" panose="02000000000000000000" pitchFamily="2" charset="0"/>
              </a:rPr>
              <a:t>true</a:t>
            </a:r>
            <a:r>
              <a:rPr lang="en-US" sz="1600" i="0" dirty="0">
                <a:solidFill>
                  <a:srgbClr val="212529"/>
                </a:solidFill>
                <a:effectLst/>
                <a:latin typeface="-apple-system"/>
                <a:ea typeface="Roboto" panose="02000000000000000000" pitchFamily="2" charset="0"/>
              </a:rPr>
              <a:t>.</a:t>
            </a:r>
          </a:p>
          <a:p>
            <a:pPr marL="742950" lvl="1" indent="-285750">
              <a:buFont typeface="Arial" panose="020B0604020202020204" pitchFamily="34" charset="0"/>
              <a:buChar char="•"/>
            </a:pPr>
            <a:r>
              <a:rPr lang="en-US" sz="1600" b="0" i="0" dirty="0">
                <a:solidFill>
                  <a:srgbClr val="212529"/>
                </a:solidFill>
                <a:effectLst/>
                <a:latin typeface="-apple-system"/>
              </a:rPr>
              <a:t>If the</a:t>
            </a:r>
            <a:r>
              <a:rPr lang="en-US" sz="1600" b="0" dirty="0">
                <a:solidFill>
                  <a:srgbClr val="212529"/>
                </a:solidFill>
                <a:latin typeface="-apple-system"/>
                <a:ea typeface="Roboto" panose="02000000000000000000" pitchFamily="2" charset="0"/>
              </a:rPr>
              <a:t> expression is </a:t>
            </a:r>
            <a:r>
              <a:rPr lang="en-US" sz="1600" b="0" dirty="0">
                <a:solidFill>
                  <a:srgbClr val="FF0000"/>
                </a:solidFill>
                <a:latin typeface="-apple-system"/>
                <a:ea typeface="Roboto" panose="02000000000000000000" pitchFamily="2" charset="0"/>
              </a:rPr>
              <a:t>false</a:t>
            </a:r>
            <a:r>
              <a:rPr lang="en-US" sz="1600" b="0" dirty="0">
                <a:solidFill>
                  <a:srgbClr val="212529"/>
                </a:solidFill>
                <a:latin typeface="-apple-system"/>
                <a:ea typeface="Roboto" panose="02000000000000000000" pitchFamily="2" charset="0"/>
              </a:rPr>
              <a:t>, the </a:t>
            </a:r>
            <a:r>
              <a:rPr lang="en-US" sz="1600" b="0" dirty="0">
                <a:solidFill>
                  <a:schemeClr val="accent2"/>
                </a:solidFill>
                <a:latin typeface="-apple-system"/>
                <a:ea typeface="Roboto" panose="02000000000000000000" pitchFamily="2" charset="0"/>
              </a:rPr>
              <a:t>w</a:t>
            </a:r>
            <a:r>
              <a:rPr lang="en-US" sz="1600" dirty="0">
                <a:solidFill>
                  <a:schemeClr val="accent2"/>
                </a:solidFill>
                <a:latin typeface="-apple-system"/>
                <a:ea typeface="Roboto" panose="02000000000000000000" pitchFamily="2" charset="0"/>
              </a:rPr>
              <a:t>hile</a:t>
            </a:r>
            <a:r>
              <a:rPr lang="en-US" sz="1600" dirty="0">
                <a:solidFill>
                  <a:srgbClr val="212529"/>
                </a:solidFill>
                <a:latin typeface="-apple-system"/>
                <a:ea typeface="Roboto" panose="02000000000000000000" pitchFamily="2" charset="0"/>
              </a:rPr>
              <a:t> statement exits and passes the control to the statement after it.</a:t>
            </a:r>
          </a:p>
          <a:p>
            <a:pPr marL="742950" lvl="1" indent="-285750">
              <a:buFont typeface="Arial" panose="020B0604020202020204" pitchFamily="34" charset="0"/>
              <a:buChar char="•"/>
            </a:pPr>
            <a:r>
              <a:rPr lang="en-US" sz="1600" b="0" i="0" dirty="0">
                <a:solidFill>
                  <a:srgbClr val="212529"/>
                </a:solidFill>
                <a:effectLst/>
                <a:latin typeface="-apple-system"/>
              </a:rPr>
              <a:t>Therefore, you need to change some variable inside the block to make the expression </a:t>
            </a:r>
            <a:r>
              <a:rPr lang="en-US" sz="1600" b="0" i="0" dirty="0">
                <a:solidFill>
                  <a:srgbClr val="FF0000"/>
                </a:solidFill>
                <a:effectLst/>
                <a:latin typeface="-apple-system"/>
              </a:rPr>
              <a:t>false</a:t>
            </a:r>
            <a:r>
              <a:rPr lang="en-US" sz="1600" b="0" i="0" dirty="0">
                <a:solidFill>
                  <a:srgbClr val="212529"/>
                </a:solidFill>
                <a:effectLst/>
                <a:latin typeface="-apple-system"/>
              </a:rPr>
              <a:t> at some point. Otherwise, you’ll have an </a:t>
            </a:r>
            <a:r>
              <a:rPr lang="en-US" sz="1600" b="1" i="0" dirty="0">
                <a:solidFill>
                  <a:srgbClr val="212529"/>
                </a:solidFill>
                <a:effectLst/>
                <a:latin typeface="-apple-system"/>
              </a:rPr>
              <a:t>infinite loop.</a:t>
            </a:r>
          </a:p>
          <a:p>
            <a:pPr marL="742950" lvl="1" indent="-285750">
              <a:buFont typeface="Arial" panose="020B0604020202020204" pitchFamily="34" charset="0"/>
              <a:buChar char="•"/>
            </a:pPr>
            <a:r>
              <a:rPr lang="en-US" sz="1600" b="0" i="0" dirty="0">
                <a:solidFill>
                  <a:srgbClr val="212529"/>
                </a:solidFill>
                <a:effectLst/>
                <a:latin typeface="-apple-system"/>
              </a:rPr>
              <a:t>Since the</a:t>
            </a:r>
            <a:r>
              <a:rPr lang="en-US" sz="1600" b="1" dirty="0">
                <a:solidFill>
                  <a:srgbClr val="212529"/>
                </a:solidFill>
                <a:latin typeface="-apple-system"/>
              </a:rPr>
              <a:t> </a:t>
            </a:r>
            <a:r>
              <a:rPr lang="en-US" sz="1600" dirty="0">
                <a:solidFill>
                  <a:srgbClr val="212529"/>
                </a:solidFill>
                <a:latin typeface="-apple-system"/>
              </a:rPr>
              <a:t>expression</a:t>
            </a:r>
            <a:r>
              <a:rPr lang="en-US" sz="1600" b="1" dirty="0">
                <a:solidFill>
                  <a:srgbClr val="212529"/>
                </a:solidFill>
                <a:latin typeface="-apple-system"/>
              </a:rPr>
              <a:t> </a:t>
            </a:r>
            <a:r>
              <a:rPr lang="en-US" sz="1600" b="0" i="0" dirty="0">
                <a:solidFill>
                  <a:srgbClr val="212529"/>
                </a:solidFill>
                <a:effectLst/>
                <a:latin typeface="-apple-system"/>
              </a:rPr>
              <a:t>is checked at the beginning of each iteration, the</a:t>
            </a:r>
            <a:r>
              <a:rPr lang="en-US" sz="1600" b="1" dirty="0">
                <a:solidFill>
                  <a:srgbClr val="212529"/>
                </a:solidFill>
                <a:latin typeface="-apple-system"/>
              </a:rPr>
              <a:t> </a:t>
            </a:r>
            <a:r>
              <a:rPr lang="en-US" sz="1600" dirty="0">
                <a:solidFill>
                  <a:schemeClr val="accent2"/>
                </a:solidFill>
                <a:latin typeface="-apple-system"/>
              </a:rPr>
              <a:t>while</a:t>
            </a:r>
            <a:r>
              <a:rPr lang="en-US" sz="1600" b="1" dirty="0">
                <a:solidFill>
                  <a:srgbClr val="212529"/>
                </a:solidFill>
                <a:latin typeface="-apple-system"/>
              </a:rPr>
              <a:t> </a:t>
            </a:r>
            <a:r>
              <a:rPr lang="en-US" sz="1600" b="0" i="0" dirty="0">
                <a:solidFill>
                  <a:srgbClr val="212529"/>
                </a:solidFill>
                <a:effectLst/>
                <a:latin typeface="-apple-system"/>
              </a:rPr>
              <a:t>statement is often called a </a:t>
            </a:r>
            <a:r>
              <a:rPr lang="en-US" sz="1600" b="1" i="0" dirty="0">
                <a:solidFill>
                  <a:srgbClr val="212529"/>
                </a:solidFill>
                <a:effectLst/>
                <a:latin typeface="-apple-system"/>
              </a:rPr>
              <a:t>pretest loop</a:t>
            </a:r>
            <a:r>
              <a:rPr lang="en-US" sz="1600" b="0" i="0" dirty="0">
                <a:solidFill>
                  <a:srgbClr val="212529"/>
                </a:solidFill>
                <a:effectLst/>
                <a:latin typeface="-apple-system"/>
              </a:rPr>
              <a:t>.</a:t>
            </a:r>
            <a:endParaRPr lang="en-US" sz="1600" b="1"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EBF49428-4774-B9DA-8418-AF2D9B026899}"/>
              </a:ext>
            </a:extLst>
          </p:cNvPr>
          <p:cNvPicPr>
            <a:picLocks noChangeAspect="1"/>
          </p:cNvPicPr>
          <p:nvPr/>
        </p:nvPicPr>
        <p:blipFill>
          <a:blip r:embed="rId3"/>
          <a:stretch>
            <a:fillRect/>
          </a:stretch>
        </p:blipFill>
        <p:spPr>
          <a:xfrm>
            <a:off x="1622580" y="5036346"/>
            <a:ext cx="1587297" cy="981834"/>
          </a:xfrm>
          <a:prstGeom prst="rect">
            <a:avLst/>
          </a:prstGeom>
        </p:spPr>
      </p:pic>
      <p:pic>
        <p:nvPicPr>
          <p:cNvPr id="14" name="Picture 13">
            <a:extLst>
              <a:ext uri="{FF2B5EF4-FFF2-40B4-BE49-F238E27FC236}">
                <a16:creationId xmlns:a16="http://schemas.microsoft.com/office/drawing/2014/main" id="{540025F8-11AB-D0B3-395D-DE2D4F2D9385}"/>
              </a:ext>
            </a:extLst>
          </p:cNvPr>
          <p:cNvPicPr>
            <a:picLocks noChangeAspect="1"/>
          </p:cNvPicPr>
          <p:nvPr/>
        </p:nvPicPr>
        <p:blipFill>
          <a:blip r:embed="rId4"/>
          <a:stretch>
            <a:fillRect/>
          </a:stretch>
        </p:blipFill>
        <p:spPr>
          <a:xfrm>
            <a:off x="8596092" y="2620819"/>
            <a:ext cx="3153215" cy="2048161"/>
          </a:xfrm>
          <a:prstGeom prst="rect">
            <a:avLst/>
          </a:prstGeom>
        </p:spPr>
      </p:pic>
    </p:spTree>
    <p:extLst>
      <p:ext uri="{BB962C8B-B14F-4D97-AF65-F5344CB8AC3E}">
        <p14:creationId xmlns:p14="http://schemas.microsoft.com/office/powerpoint/2010/main" val="13912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294432-D7BB-DC7E-4E1E-BBB97B57EFC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8C4F24-518F-1A58-B09F-2008355B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EF4E87-B4DA-5511-DABC-9E982F77A187}"/>
              </a:ext>
            </a:extLst>
          </p:cNvPr>
          <p:cNvSpPr txBox="1"/>
          <p:nvPr/>
        </p:nvSpPr>
        <p:spPr>
          <a:xfrm>
            <a:off x="815825" y="930337"/>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Do While Statement</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b="0" i="0" dirty="0">
                <a:solidFill>
                  <a:schemeClr val="accent2"/>
                </a:solidFill>
                <a:effectLst/>
                <a:latin typeface="-apple-system"/>
              </a:rPr>
              <a:t>do</a:t>
            </a:r>
            <a:r>
              <a:rPr lang="en-US" sz="1600" b="0" i="0" dirty="0">
                <a:solidFill>
                  <a:srgbClr val="212529"/>
                </a:solidFill>
                <a:effectLst/>
                <a:latin typeface="-apple-system"/>
              </a:rPr>
              <a:t> </a:t>
            </a:r>
            <a:r>
              <a:rPr lang="en-US" sz="1600" i="0" dirty="0">
                <a:solidFill>
                  <a:schemeClr val="accent2"/>
                </a:solidFill>
                <a:effectLst/>
                <a:latin typeface="-apple-system"/>
                <a:ea typeface="Roboto" panose="02000000000000000000" pitchFamily="2" charset="0"/>
              </a:rPr>
              <a:t>while</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executes one or more iterations as long as a condition is </a:t>
            </a:r>
            <a:r>
              <a:rPr lang="en-US" sz="1600" b="0" i="0" dirty="0">
                <a:solidFill>
                  <a:schemeClr val="accent6"/>
                </a:solidFill>
                <a:effectLst/>
                <a:latin typeface="-apple-system"/>
              </a:rPr>
              <a:t>true</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b="0" i="0" dirty="0">
                <a:solidFill>
                  <a:srgbClr val="212529"/>
                </a:solidFill>
                <a:effectLst/>
                <a:latin typeface="-apple-system"/>
              </a:rPr>
              <a:t>Unlike the</a:t>
            </a:r>
            <a:r>
              <a:rPr lang="en-US" sz="1600" dirty="0">
                <a:solidFill>
                  <a:srgbClr val="212529"/>
                </a:solidFill>
                <a:latin typeface="-apple-system"/>
              </a:rPr>
              <a:t> </a:t>
            </a:r>
            <a:r>
              <a:rPr lang="en-US" sz="1600" dirty="0">
                <a:solidFill>
                  <a:schemeClr val="accent2"/>
                </a:solidFill>
                <a:latin typeface="-apple-system"/>
              </a:rPr>
              <a:t>while</a:t>
            </a:r>
            <a:r>
              <a:rPr lang="en-US" sz="1600" dirty="0">
                <a:solidFill>
                  <a:srgbClr val="212529"/>
                </a:solidFill>
                <a:latin typeface="-apple-system"/>
              </a:rPr>
              <a:t> statement, </a:t>
            </a:r>
            <a:r>
              <a:rPr lang="en-US" sz="1600" dirty="0">
                <a:solidFill>
                  <a:schemeClr val="accent2"/>
                </a:solidFill>
                <a:latin typeface="-apple-system"/>
              </a:rPr>
              <a:t>do while</a:t>
            </a:r>
            <a:r>
              <a:rPr lang="en-US" sz="1600" dirty="0">
                <a:solidFill>
                  <a:srgbClr val="212529"/>
                </a:solidFill>
                <a:latin typeface="-apple-system"/>
              </a:rPr>
              <a:t> statement checks the expression </a:t>
            </a:r>
            <a:r>
              <a:rPr lang="en-US" sz="1600" b="0" i="0" dirty="0">
                <a:solidFill>
                  <a:srgbClr val="212529"/>
                </a:solidFill>
                <a:effectLst/>
                <a:latin typeface="-apple-system"/>
              </a:rPr>
              <a:t>at the </a:t>
            </a:r>
            <a:r>
              <a:rPr lang="en-US" sz="1600" b="0" i="0" u="sng" dirty="0">
                <a:solidFill>
                  <a:srgbClr val="212529"/>
                </a:solidFill>
                <a:effectLst/>
                <a:latin typeface="-apple-system"/>
              </a:rPr>
              <a:t>end of each iteration</a:t>
            </a:r>
            <a:r>
              <a:rPr lang="en-US" sz="1600" b="0" i="0" dirty="0">
                <a:solidFill>
                  <a:srgbClr val="212529"/>
                </a:solidFill>
                <a:effectLst/>
                <a:latin typeface="-apple-system"/>
              </a:rPr>
              <a:t>. Therefore, it’s called a </a:t>
            </a:r>
            <a:r>
              <a:rPr lang="en-US" sz="1600" b="1" i="0" dirty="0">
                <a:solidFill>
                  <a:srgbClr val="212529"/>
                </a:solidFill>
                <a:effectLst/>
                <a:latin typeface="-apple-system"/>
              </a:rPr>
              <a:t>posttest loop</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dirty="0">
                <a:solidFill>
                  <a:srgbClr val="212529"/>
                </a:solidFill>
                <a:latin typeface="-apple-system"/>
              </a:rPr>
              <a:t>The </a:t>
            </a:r>
            <a:r>
              <a:rPr lang="en-US" sz="1600" dirty="0">
                <a:solidFill>
                  <a:schemeClr val="accent2"/>
                </a:solidFill>
                <a:latin typeface="-apple-system"/>
              </a:rPr>
              <a:t>do while </a:t>
            </a:r>
            <a:r>
              <a:rPr lang="en-US" sz="1600" b="0" i="0" dirty="0">
                <a:solidFill>
                  <a:srgbClr val="212529"/>
                </a:solidFill>
                <a:effectLst/>
                <a:latin typeface="-apple-system"/>
              </a:rPr>
              <a:t>statement will </a:t>
            </a:r>
            <a:r>
              <a:rPr lang="en-US" sz="1600" b="0" i="0" u="sng" dirty="0">
                <a:solidFill>
                  <a:srgbClr val="212529"/>
                </a:solidFill>
                <a:effectLst/>
                <a:latin typeface="-apple-system"/>
              </a:rPr>
              <a:t>always run the first iteration</a:t>
            </a:r>
            <a:r>
              <a:rPr lang="en-US" sz="1600" b="0" i="0" dirty="0">
                <a:solidFill>
                  <a:srgbClr val="212529"/>
                </a:solidFill>
                <a:effectLst/>
                <a:latin typeface="-apple-system"/>
              </a:rPr>
              <a:t> regardless of the expression’s result. And it’ll execute the block repeatedly as long as the expression is </a:t>
            </a:r>
            <a:r>
              <a:rPr lang="en-US" sz="1600" b="0" i="0" dirty="0">
                <a:solidFill>
                  <a:schemeClr val="accent6"/>
                </a:solidFill>
                <a:effectLst/>
                <a:latin typeface="-apple-system"/>
              </a:rPr>
              <a:t>true</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b="0" i="0" dirty="0">
                <a:solidFill>
                  <a:srgbClr val="212529"/>
                </a:solidFill>
                <a:effectLst/>
                <a:latin typeface="-apple-system"/>
              </a:rPr>
              <a:t>Inside the loop, you need to change some variables to make the expression </a:t>
            </a:r>
            <a:r>
              <a:rPr lang="en-US" sz="1600" b="0" i="0" dirty="0">
                <a:solidFill>
                  <a:srgbClr val="FF0000"/>
                </a:solidFill>
                <a:effectLst/>
                <a:latin typeface="-apple-system"/>
              </a:rPr>
              <a:t>false</a:t>
            </a:r>
            <a:r>
              <a:rPr lang="en-US" sz="1600" b="0" i="0" dirty="0">
                <a:solidFill>
                  <a:srgbClr val="212529"/>
                </a:solidFill>
                <a:effectLst/>
                <a:latin typeface="-apple-system"/>
              </a:rPr>
              <a:t> so that the loop will terminate after some iterations. Otherwise, you’ll have an </a:t>
            </a:r>
            <a:r>
              <a:rPr lang="en-US" sz="1600" b="1" i="0" dirty="0">
                <a:solidFill>
                  <a:srgbClr val="212529"/>
                </a:solidFill>
                <a:effectLst/>
                <a:latin typeface="-apple-system"/>
              </a:rPr>
              <a:t>indefinite loop.</a:t>
            </a:r>
            <a:endParaRPr lang="en-US" sz="1600" b="1" dirty="0">
              <a:latin typeface="-apple-system"/>
              <a:ea typeface="Roboto" panose="02000000000000000000" pitchFamily="2" charset="0"/>
            </a:endParaRPr>
          </a:p>
        </p:txBody>
      </p:sp>
      <p:pic>
        <p:nvPicPr>
          <p:cNvPr id="6" name="Picture 5">
            <a:extLst>
              <a:ext uri="{FF2B5EF4-FFF2-40B4-BE49-F238E27FC236}">
                <a16:creationId xmlns:a16="http://schemas.microsoft.com/office/drawing/2014/main" id="{3D0DD79E-46CF-6DC8-8706-936A0744D717}"/>
              </a:ext>
            </a:extLst>
          </p:cNvPr>
          <p:cNvPicPr>
            <a:picLocks noChangeAspect="1"/>
          </p:cNvPicPr>
          <p:nvPr/>
        </p:nvPicPr>
        <p:blipFill>
          <a:blip r:embed="rId2"/>
          <a:stretch>
            <a:fillRect/>
          </a:stretch>
        </p:blipFill>
        <p:spPr>
          <a:xfrm>
            <a:off x="1612994" y="4469767"/>
            <a:ext cx="2038635" cy="1209844"/>
          </a:xfrm>
          <a:prstGeom prst="rect">
            <a:avLst/>
          </a:prstGeom>
        </p:spPr>
      </p:pic>
      <p:pic>
        <p:nvPicPr>
          <p:cNvPr id="9" name="Picture 8">
            <a:extLst>
              <a:ext uri="{FF2B5EF4-FFF2-40B4-BE49-F238E27FC236}">
                <a16:creationId xmlns:a16="http://schemas.microsoft.com/office/drawing/2014/main" id="{D8151A29-FD1F-4026-C5CF-67EF80004B29}"/>
              </a:ext>
            </a:extLst>
          </p:cNvPr>
          <p:cNvPicPr>
            <a:picLocks noChangeAspect="1"/>
          </p:cNvPicPr>
          <p:nvPr/>
        </p:nvPicPr>
        <p:blipFill>
          <a:blip r:embed="rId3"/>
          <a:stretch>
            <a:fillRect/>
          </a:stretch>
        </p:blipFill>
        <p:spPr>
          <a:xfrm>
            <a:off x="6183459" y="1477717"/>
            <a:ext cx="2381582" cy="3496163"/>
          </a:xfrm>
          <a:prstGeom prst="rect">
            <a:avLst/>
          </a:prstGeom>
        </p:spPr>
      </p:pic>
      <p:pic>
        <p:nvPicPr>
          <p:cNvPr id="12" name="Picture 11">
            <a:extLst>
              <a:ext uri="{FF2B5EF4-FFF2-40B4-BE49-F238E27FC236}">
                <a16:creationId xmlns:a16="http://schemas.microsoft.com/office/drawing/2014/main" id="{2013988F-8E3B-F206-B0AC-738C7F78A752}"/>
              </a:ext>
            </a:extLst>
          </p:cNvPr>
          <p:cNvPicPr>
            <a:picLocks noChangeAspect="1"/>
          </p:cNvPicPr>
          <p:nvPr/>
        </p:nvPicPr>
        <p:blipFill>
          <a:blip r:embed="rId4"/>
          <a:stretch>
            <a:fillRect/>
          </a:stretch>
        </p:blipFill>
        <p:spPr>
          <a:xfrm>
            <a:off x="8817600" y="2177903"/>
            <a:ext cx="2943636" cy="2095792"/>
          </a:xfrm>
          <a:prstGeom prst="rect">
            <a:avLst/>
          </a:prstGeom>
        </p:spPr>
      </p:pic>
    </p:spTree>
    <p:extLst>
      <p:ext uri="{BB962C8B-B14F-4D97-AF65-F5344CB8AC3E}">
        <p14:creationId xmlns:p14="http://schemas.microsoft.com/office/powerpoint/2010/main" val="1294244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12A7E3-A9DA-D888-6D0D-004BDA40A3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2BBB99-7F71-94AE-853D-0ADE22AD1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87F698-E2D9-BCCA-7514-33F8ED08FABC}"/>
              </a:ext>
            </a:extLst>
          </p:cNvPr>
          <p:cNvSpPr txBox="1"/>
          <p:nvPr/>
        </p:nvSpPr>
        <p:spPr>
          <a:xfrm>
            <a:off x="815825" y="610136"/>
            <a:ext cx="5115075" cy="6247864"/>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For loop Statement</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for</a:t>
            </a:r>
            <a:r>
              <a:rPr lang="en-US" sz="1600" dirty="0">
                <a:latin typeface="-apple-system"/>
                <a:ea typeface="Roboto" panose="02000000000000000000" pitchFamily="2" charset="0"/>
              </a:rPr>
              <a:t> </a:t>
            </a:r>
            <a:r>
              <a:rPr lang="en-US" sz="1600" b="0" i="0" dirty="0">
                <a:solidFill>
                  <a:srgbClr val="212529"/>
                </a:solidFill>
                <a:effectLst/>
                <a:latin typeface="-apple-system"/>
              </a:rPr>
              <a:t>statement executes a block while a condition is</a:t>
            </a:r>
            <a:r>
              <a:rPr lang="en-US" sz="1600" i="0" dirty="0">
                <a:solidFill>
                  <a:srgbClr val="212529"/>
                </a:solidFill>
                <a:effectLst/>
                <a:latin typeface="-apple-system"/>
                <a:ea typeface="Roboto" panose="02000000000000000000" pitchFamily="2" charset="0"/>
              </a:rPr>
              <a:t> </a:t>
            </a:r>
            <a:r>
              <a:rPr lang="en-US" sz="1600" i="0" dirty="0">
                <a:solidFill>
                  <a:schemeClr val="accent6"/>
                </a:solidFill>
                <a:effectLst/>
                <a:latin typeface="-apple-system"/>
                <a:ea typeface="Roboto" panose="02000000000000000000" pitchFamily="2" charset="0"/>
              </a:rPr>
              <a:t>true</a:t>
            </a:r>
            <a:r>
              <a:rPr lang="en-US" sz="1600" i="0" dirty="0">
                <a:solidFill>
                  <a:srgbClr val="212529"/>
                </a:solidFill>
                <a:effectLst/>
                <a:latin typeface="-apple-system"/>
                <a:ea typeface="Roboto" panose="02000000000000000000" pitchFamily="2" charset="0"/>
              </a:rPr>
              <a:t>. </a:t>
            </a: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r>
              <a:rPr lang="en-US" sz="1600" b="1" i="0" dirty="0">
                <a:solidFill>
                  <a:srgbClr val="212529"/>
                </a:solidFill>
                <a:effectLst/>
                <a:latin typeface="-apple-system"/>
              </a:rPr>
              <a:t>Initializer</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b="1" dirty="0">
                <a:solidFill>
                  <a:srgbClr val="212529"/>
                </a:solidFill>
                <a:latin typeface="-apple-system"/>
              </a:rPr>
              <a:t> </a:t>
            </a:r>
            <a:r>
              <a:rPr lang="en-US" sz="1600" dirty="0">
                <a:solidFill>
                  <a:schemeClr val="accent2"/>
                </a:solidFill>
                <a:latin typeface="-apple-system"/>
              </a:rPr>
              <a:t>for</a:t>
            </a:r>
            <a:r>
              <a:rPr lang="en-US" sz="1600" b="1" dirty="0">
                <a:solidFill>
                  <a:srgbClr val="212529"/>
                </a:solidFill>
                <a:latin typeface="-apple-system"/>
              </a:rPr>
              <a:t> </a:t>
            </a:r>
            <a:r>
              <a:rPr lang="en-US" sz="1600" dirty="0">
                <a:solidFill>
                  <a:srgbClr val="212529"/>
                </a:solidFill>
                <a:latin typeface="-apple-system"/>
              </a:rPr>
              <a:t>statement </a:t>
            </a:r>
            <a:r>
              <a:rPr lang="en-US" sz="1600" b="0" i="0" dirty="0">
                <a:solidFill>
                  <a:srgbClr val="212529"/>
                </a:solidFill>
                <a:effectLst/>
                <a:latin typeface="-apple-system"/>
              </a:rPr>
              <a:t>executes the</a:t>
            </a:r>
            <a:r>
              <a:rPr lang="en-US" sz="1600" dirty="0">
                <a:solidFill>
                  <a:srgbClr val="212529"/>
                </a:solidFill>
                <a:latin typeface="-apple-system"/>
              </a:rPr>
              <a:t> initializer </a:t>
            </a:r>
            <a:r>
              <a:rPr lang="en-US" sz="1600" b="0" i="0" dirty="0">
                <a:solidFill>
                  <a:srgbClr val="212529"/>
                </a:solidFill>
                <a:effectLst/>
                <a:latin typeface="-apple-system"/>
              </a:rPr>
              <a:t>only once before entering the loop. </a:t>
            </a:r>
          </a:p>
          <a:p>
            <a:pPr marL="1200150" lvl="2" indent="-285750">
              <a:buFont typeface="Arial" panose="020B0604020202020204" pitchFamily="34" charset="0"/>
              <a:buChar char="•"/>
            </a:pPr>
            <a:r>
              <a:rPr lang="en-US" sz="1600" b="0" i="0" dirty="0">
                <a:solidFill>
                  <a:srgbClr val="212529"/>
                </a:solidFill>
                <a:effectLst/>
                <a:latin typeface="-apple-system"/>
              </a:rPr>
              <a:t>Typically, you declare and initialize a local loop variable in the initializer.</a:t>
            </a:r>
          </a:p>
          <a:p>
            <a:pPr marL="742950" lvl="1" indent="-285750">
              <a:buFont typeface="Arial" panose="020B0604020202020204" pitchFamily="34" charset="0"/>
              <a:buChar char="•"/>
            </a:pPr>
            <a:r>
              <a:rPr lang="en-US" sz="1600" b="1" dirty="0">
                <a:solidFill>
                  <a:srgbClr val="212529"/>
                </a:solidFill>
                <a:latin typeface="-apple-system"/>
              </a:rPr>
              <a:t>C</a:t>
            </a:r>
            <a:r>
              <a:rPr lang="en-US" sz="1600" b="1" i="0" dirty="0">
                <a:solidFill>
                  <a:srgbClr val="212529"/>
                </a:solidFill>
                <a:effectLst/>
                <a:latin typeface="-apple-system"/>
              </a:rPr>
              <a:t>ondition</a:t>
            </a:r>
          </a:p>
          <a:p>
            <a:pPr marL="1200150" lvl="2" indent="-285750">
              <a:buFont typeface="Arial" panose="020B0604020202020204" pitchFamily="34" charset="0"/>
              <a:buChar char="•"/>
            </a:pPr>
            <a:r>
              <a:rPr lang="en-US" sz="1600" b="0" i="0" dirty="0">
                <a:solidFill>
                  <a:srgbClr val="212529"/>
                </a:solidFill>
                <a:effectLst/>
                <a:latin typeface="-apple-system"/>
              </a:rPr>
              <a:t>The condition is a </a:t>
            </a:r>
            <a:r>
              <a:rPr lang="en-US" sz="1600" b="0" i="0" dirty="0" err="1">
                <a:solidFill>
                  <a:srgbClr val="212529"/>
                </a:solidFill>
                <a:effectLst/>
                <a:latin typeface="-apple-system"/>
              </a:rPr>
              <a:t>boolean</a:t>
            </a:r>
            <a:r>
              <a:rPr lang="en-US" sz="1600" b="0" i="0" dirty="0">
                <a:solidFill>
                  <a:srgbClr val="212529"/>
                </a:solidFill>
                <a:effectLst/>
                <a:latin typeface="-apple-system"/>
              </a:rPr>
              <a:t> expression that determines whether the </a:t>
            </a:r>
            <a:r>
              <a:rPr lang="en-US" sz="1600" b="0" i="0" dirty="0">
                <a:solidFill>
                  <a:schemeClr val="accent2"/>
                </a:solidFill>
                <a:effectLst/>
                <a:latin typeface="-apple-system"/>
              </a:rPr>
              <a:t>for</a:t>
            </a:r>
            <a:r>
              <a:rPr lang="en-US" sz="1600" b="0" i="0" dirty="0">
                <a:solidFill>
                  <a:srgbClr val="212529"/>
                </a:solidFill>
                <a:effectLst/>
                <a:latin typeface="-apple-system"/>
              </a:rPr>
              <a:t> statement should execute the next iteration.</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dirty="0">
                <a:solidFill>
                  <a:srgbClr val="212529"/>
                </a:solidFill>
                <a:latin typeface="-apple-system"/>
              </a:rPr>
              <a:t> </a:t>
            </a:r>
            <a:r>
              <a:rPr lang="en-US" sz="1600" dirty="0">
                <a:solidFill>
                  <a:schemeClr val="accent2"/>
                </a:solidFill>
                <a:latin typeface="-apple-system"/>
              </a:rPr>
              <a:t>for</a:t>
            </a:r>
            <a:r>
              <a:rPr lang="en-US" sz="1600" dirty="0">
                <a:solidFill>
                  <a:srgbClr val="212529"/>
                </a:solidFill>
                <a:latin typeface="-apple-system"/>
              </a:rPr>
              <a:t> </a:t>
            </a:r>
            <a:r>
              <a:rPr lang="en-US" sz="1600" b="0" i="0" dirty="0">
                <a:solidFill>
                  <a:srgbClr val="212529"/>
                </a:solidFill>
                <a:effectLst/>
                <a:latin typeface="-apple-system"/>
              </a:rPr>
              <a:t>statement evaluates the condition before  each iteration. If the condition is true (or is not present) the </a:t>
            </a:r>
            <a:r>
              <a:rPr lang="en-US" sz="1600" b="0" i="0" dirty="0">
                <a:solidFill>
                  <a:schemeClr val="accent2"/>
                </a:solidFill>
                <a:effectLst/>
                <a:latin typeface="-apple-system"/>
              </a:rPr>
              <a:t>for</a:t>
            </a:r>
            <a:r>
              <a:rPr lang="en-US" sz="1600" b="0" i="0" dirty="0">
                <a:solidFill>
                  <a:srgbClr val="212529"/>
                </a:solidFill>
                <a:effectLst/>
                <a:latin typeface="-apple-system"/>
              </a:rPr>
              <a:t> statement executes the next iteration. Otherwise, it’ll exit the loop.</a:t>
            </a: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517E29A3-A6C5-E18E-7E32-89DBF1CBA171}"/>
              </a:ext>
            </a:extLst>
          </p:cNvPr>
          <p:cNvPicPr>
            <a:picLocks noChangeAspect="1"/>
          </p:cNvPicPr>
          <p:nvPr/>
        </p:nvPicPr>
        <p:blipFill>
          <a:blip r:embed="rId2"/>
          <a:stretch>
            <a:fillRect/>
          </a:stretch>
        </p:blipFill>
        <p:spPr>
          <a:xfrm>
            <a:off x="1658681" y="1467237"/>
            <a:ext cx="3122869" cy="1054475"/>
          </a:xfrm>
          <a:prstGeom prst="rect">
            <a:avLst/>
          </a:prstGeom>
        </p:spPr>
      </p:pic>
      <p:sp>
        <p:nvSpPr>
          <p:cNvPr id="4" name="TextBox 3">
            <a:extLst>
              <a:ext uri="{FF2B5EF4-FFF2-40B4-BE49-F238E27FC236}">
                <a16:creationId xmlns:a16="http://schemas.microsoft.com/office/drawing/2014/main" id="{FE36411E-E071-D0C3-9F8D-DA4E612506E7}"/>
              </a:ext>
            </a:extLst>
          </p:cNvPr>
          <p:cNvSpPr txBox="1"/>
          <p:nvPr/>
        </p:nvSpPr>
        <p:spPr>
          <a:xfrm>
            <a:off x="6502388" y="876836"/>
            <a:ext cx="5115075"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212529"/>
                </a:solidFill>
                <a:effectLst/>
                <a:latin typeface="-apple-system"/>
              </a:rPr>
              <a:t>Iterator</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b="0" i="0" dirty="0">
                <a:solidFill>
                  <a:schemeClr val="accent2"/>
                </a:solidFill>
                <a:effectLst/>
                <a:latin typeface="-apple-system"/>
              </a:rPr>
              <a:t>for</a:t>
            </a:r>
            <a:r>
              <a:rPr lang="en-US" sz="1600" b="0" i="0" dirty="0">
                <a:solidFill>
                  <a:srgbClr val="212529"/>
                </a:solidFill>
                <a:effectLst/>
                <a:latin typeface="-apple-system"/>
              </a:rPr>
              <a:t> statement executes the iterator after each iteration.</a:t>
            </a:r>
            <a:endParaRPr lang="en-US" sz="1600" i="0" dirty="0">
              <a:solidFill>
                <a:srgbClr val="212529"/>
              </a:solidFill>
              <a:effectLst/>
              <a:latin typeface="-apple-system"/>
            </a:endParaRPr>
          </a:p>
        </p:txBody>
      </p:sp>
      <p:pic>
        <p:nvPicPr>
          <p:cNvPr id="10" name="Picture 9">
            <a:extLst>
              <a:ext uri="{FF2B5EF4-FFF2-40B4-BE49-F238E27FC236}">
                <a16:creationId xmlns:a16="http://schemas.microsoft.com/office/drawing/2014/main" id="{E538397D-249A-CA51-5FC6-A70D3D0EB373}"/>
              </a:ext>
            </a:extLst>
          </p:cNvPr>
          <p:cNvPicPr>
            <a:picLocks noChangeAspect="1"/>
          </p:cNvPicPr>
          <p:nvPr/>
        </p:nvPicPr>
        <p:blipFill>
          <a:blip r:embed="rId3"/>
          <a:stretch>
            <a:fillRect/>
          </a:stretch>
        </p:blipFill>
        <p:spPr>
          <a:xfrm>
            <a:off x="6261102" y="1994474"/>
            <a:ext cx="3486637" cy="4143953"/>
          </a:xfrm>
          <a:prstGeom prst="rect">
            <a:avLst/>
          </a:prstGeom>
        </p:spPr>
      </p:pic>
      <p:pic>
        <p:nvPicPr>
          <p:cNvPr id="13" name="Picture 12">
            <a:extLst>
              <a:ext uri="{FF2B5EF4-FFF2-40B4-BE49-F238E27FC236}">
                <a16:creationId xmlns:a16="http://schemas.microsoft.com/office/drawing/2014/main" id="{18139C19-BEA8-1A57-B34A-72D429EFD345}"/>
              </a:ext>
            </a:extLst>
          </p:cNvPr>
          <p:cNvPicPr>
            <a:picLocks noChangeAspect="1"/>
          </p:cNvPicPr>
          <p:nvPr/>
        </p:nvPicPr>
        <p:blipFill>
          <a:blip r:embed="rId4"/>
          <a:stretch>
            <a:fillRect/>
          </a:stretch>
        </p:blipFill>
        <p:spPr>
          <a:xfrm>
            <a:off x="8737382" y="2108409"/>
            <a:ext cx="2638793" cy="1133633"/>
          </a:xfrm>
          <a:prstGeom prst="rect">
            <a:avLst/>
          </a:prstGeom>
        </p:spPr>
      </p:pic>
    </p:spTree>
    <p:extLst>
      <p:ext uri="{BB962C8B-B14F-4D97-AF65-F5344CB8AC3E}">
        <p14:creationId xmlns:p14="http://schemas.microsoft.com/office/powerpoint/2010/main" val="1189107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15ADE5-71A0-A7E6-17D0-485A8A8470A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301B21-E633-0B23-DC9D-06F7FB31D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ADC2B-00B4-5B0C-68AF-9936130E7810}"/>
              </a:ext>
            </a:extLst>
          </p:cNvPr>
          <p:cNvPicPr>
            <a:picLocks noChangeAspect="1"/>
          </p:cNvPicPr>
          <p:nvPr/>
        </p:nvPicPr>
        <p:blipFill>
          <a:blip r:embed="rId2"/>
          <a:srcRect l="4440" r="5082"/>
          <a:stretch/>
        </p:blipFill>
        <p:spPr>
          <a:xfrm>
            <a:off x="6706481" y="2291545"/>
            <a:ext cx="4619399" cy="285911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6" name="TextBox 5">
            <a:extLst>
              <a:ext uri="{FF2B5EF4-FFF2-40B4-BE49-F238E27FC236}">
                <a16:creationId xmlns:a16="http://schemas.microsoft.com/office/drawing/2014/main" id="{16DF8BAC-10B5-8CB0-D87D-BEDACD629E80}"/>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Introduction to C#</a:t>
            </a:r>
          </a:p>
        </p:txBody>
      </p:sp>
      <p:sp>
        <p:nvSpPr>
          <p:cNvPr id="7" name="TextBox 6">
            <a:extLst>
              <a:ext uri="{FF2B5EF4-FFF2-40B4-BE49-F238E27FC236}">
                <a16:creationId xmlns:a16="http://schemas.microsoft.com/office/drawing/2014/main" id="{BBA76D57-4778-16DF-2E28-079CED3D81BB}"/>
              </a:ext>
            </a:extLst>
          </p:cNvPr>
          <p:cNvSpPr txBox="1"/>
          <p:nvPr/>
        </p:nvSpPr>
        <p:spPr>
          <a:xfrm>
            <a:off x="815825" y="1999445"/>
            <a:ext cx="5115075" cy="3785652"/>
          </a:xfrm>
          <a:prstGeom prst="rect">
            <a:avLst/>
          </a:prstGeom>
          <a:noFill/>
        </p:spPr>
        <p:txBody>
          <a:bodyPr wrap="square" rtlCol="0">
            <a:spAutoFit/>
          </a:bodyPr>
          <a:lstStyle/>
          <a:p>
            <a:r>
              <a:rPr lang="en-US" sz="1600" dirty="0">
                <a:latin typeface="-apple-system"/>
                <a:ea typeface="Roboto" panose="02000000000000000000" pitchFamily="2" charset="0"/>
              </a:rPr>
              <a:t>C# is a modern, object-oriented programming language developed by Microsoft in 2000 as part of the .NET framework. It is:</a:t>
            </a:r>
          </a:p>
          <a:p>
            <a:endParaRPr lang="en-US" sz="1600" dirty="0">
              <a:latin typeface="-apple-system"/>
              <a:ea typeface="Roboto" panose="02000000000000000000" pitchFamily="2" charset="0"/>
            </a:endParaRPr>
          </a:p>
          <a:p>
            <a:pPr marL="342900" indent="-342900">
              <a:buFont typeface="Arial" panose="020B0604020202020204" pitchFamily="34" charset="0"/>
              <a:buChar char="•"/>
            </a:pPr>
            <a:r>
              <a:rPr lang="en-US" sz="1600" b="1" dirty="0">
                <a:latin typeface="-apple-system"/>
                <a:ea typeface="Roboto" panose="02000000000000000000" pitchFamily="2" charset="0"/>
              </a:rPr>
              <a:t>Versatile</a:t>
            </a:r>
            <a:r>
              <a:rPr lang="en-US" sz="1600" dirty="0">
                <a:latin typeface="-apple-system"/>
                <a:ea typeface="Roboto" panose="02000000000000000000" pitchFamily="2" charset="0"/>
              </a:rPr>
              <a:t>: Used for building desktop, web, mobile, and game applications.</a:t>
            </a:r>
          </a:p>
          <a:p>
            <a:pPr marL="342900" indent="-342900">
              <a:buFont typeface="Arial" panose="020B0604020202020204" pitchFamily="34" charset="0"/>
              <a:buChar char="•"/>
            </a:pPr>
            <a:r>
              <a:rPr lang="en-US" sz="1600" b="1" dirty="0">
                <a:latin typeface="-apple-system"/>
                <a:ea typeface="Roboto" panose="02000000000000000000" pitchFamily="2" charset="0"/>
              </a:rPr>
              <a:t>User-Friendly</a:t>
            </a:r>
            <a:r>
              <a:rPr lang="en-US" sz="1600" dirty="0">
                <a:latin typeface="-apple-system"/>
                <a:ea typeface="Roboto" panose="02000000000000000000" pitchFamily="2" charset="0"/>
              </a:rPr>
              <a:t>: Designed with simplicity and developer productivity in mind.</a:t>
            </a:r>
          </a:p>
          <a:p>
            <a:pPr marL="342900" indent="-342900">
              <a:buFont typeface="Arial" panose="020B0604020202020204" pitchFamily="34" charset="0"/>
              <a:buChar char="•"/>
            </a:pPr>
            <a:r>
              <a:rPr lang="en-US" sz="1600" b="1" dirty="0">
                <a:latin typeface="-apple-system"/>
                <a:ea typeface="Roboto" panose="02000000000000000000" pitchFamily="2" charset="0"/>
              </a:rPr>
              <a:t>Object-Oriented</a:t>
            </a:r>
            <a:r>
              <a:rPr lang="en-US" sz="1600" dirty="0">
                <a:latin typeface="-apple-system"/>
                <a:ea typeface="Roboto" panose="02000000000000000000" pitchFamily="2" charset="0"/>
              </a:rPr>
              <a:t>: Encourages modular and reusable code through classes and objects.</a:t>
            </a:r>
          </a:p>
          <a:p>
            <a:pPr marL="342900" indent="-342900">
              <a:buFont typeface="Arial" panose="020B0604020202020204" pitchFamily="34" charset="0"/>
              <a:buChar char="•"/>
            </a:pPr>
            <a:r>
              <a:rPr lang="en-US" sz="1600" b="1" dirty="0">
                <a:latin typeface="-apple-system"/>
                <a:ea typeface="Roboto" panose="02000000000000000000" pitchFamily="2" charset="0"/>
              </a:rPr>
              <a:t>Cross-Platform</a:t>
            </a:r>
            <a:r>
              <a:rPr lang="en-US" sz="1600" dirty="0">
                <a:latin typeface="-apple-system"/>
                <a:ea typeface="Roboto" panose="02000000000000000000" pitchFamily="2" charset="0"/>
              </a:rPr>
              <a:t>: Supports development on Windows, macOS, and Linux with .NET Core.</a:t>
            </a:r>
          </a:p>
          <a:p>
            <a:pPr marL="342900" indent="-342900">
              <a:buFont typeface="Arial" panose="020B0604020202020204" pitchFamily="34" charset="0"/>
              <a:buChar char="•"/>
            </a:pPr>
            <a:r>
              <a:rPr lang="en-US" sz="1600" b="1" dirty="0">
                <a:latin typeface="-apple-system"/>
                <a:ea typeface="Roboto" panose="02000000000000000000" pitchFamily="2" charset="0"/>
                <a:hlinkClick r:id="rId3"/>
              </a:rPr>
              <a:t>Widely Used</a:t>
            </a:r>
            <a:r>
              <a:rPr lang="en-US" sz="1600" dirty="0">
                <a:latin typeface="-apple-system"/>
                <a:ea typeface="Roboto" panose="02000000000000000000" pitchFamily="2" charset="0"/>
              </a:rPr>
              <a:t>: Popular in industries like game development (with Unity), enterprise software, and web development. </a:t>
            </a:r>
          </a:p>
        </p:txBody>
      </p:sp>
    </p:spTree>
    <p:extLst>
      <p:ext uri="{BB962C8B-B14F-4D97-AF65-F5344CB8AC3E}">
        <p14:creationId xmlns:p14="http://schemas.microsoft.com/office/powerpoint/2010/main" val="232723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0BDBD123-DBEA-7C82-E69F-C7527CFEB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814" y="1531531"/>
            <a:ext cx="4572006" cy="1694690"/>
          </a:xfrm>
          <a:prstGeom prst="rect">
            <a:avLst/>
          </a:prstGeom>
        </p:spPr>
      </p:pic>
      <p:sp>
        <p:nvSpPr>
          <p:cNvPr id="6" name="TextBox 5">
            <a:extLst>
              <a:ext uri="{FF2B5EF4-FFF2-40B4-BE49-F238E27FC236}">
                <a16:creationId xmlns:a16="http://schemas.microsoft.com/office/drawing/2014/main" id="{2306FB82-9C1C-ECB3-BAE2-A5643ABF9726}"/>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Get Ready!</a:t>
            </a:r>
          </a:p>
        </p:txBody>
      </p:sp>
      <p:sp>
        <p:nvSpPr>
          <p:cNvPr id="7" name="TextBox 6">
            <a:extLst>
              <a:ext uri="{FF2B5EF4-FFF2-40B4-BE49-F238E27FC236}">
                <a16:creationId xmlns:a16="http://schemas.microsoft.com/office/drawing/2014/main" id="{BE9FBC66-DC81-9A93-7D06-3DCF1BFCEEA2}"/>
              </a:ext>
            </a:extLst>
          </p:cNvPr>
          <p:cNvSpPr txBox="1"/>
          <p:nvPr/>
        </p:nvSpPr>
        <p:spPr>
          <a:xfrm>
            <a:off x="815825" y="1999445"/>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hlinkClick r:id="rId3"/>
              </a:rPr>
              <a:t>GitHub</a:t>
            </a:r>
            <a:endParaRPr lang="en-US" sz="1600" b="1" dirty="0">
              <a:latin typeface="-apple-system"/>
              <a:ea typeface="Roboto" panose="02000000000000000000" pitchFamily="2" charset="0"/>
            </a:endParaRPr>
          </a:p>
          <a:p>
            <a:pPr marL="742950" lvl="1" indent="-285750">
              <a:buFont typeface="Arial" panose="020B0604020202020204" pitchFamily="34" charset="0"/>
              <a:buChar char="•"/>
            </a:pPr>
            <a:r>
              <a:rPr lang="en-US" sz="1600" dirty="0">
                <a:latin typeface="-apple-system"/>
                <a:ea typeface="Roboto" panose="02000000000000000000" pitchFamily="2" charset="0"/>
              </a:rPr>
              <a:t>GitHub is a platform for version control and collaboration. It helps you:</a:t>
            </a:r>
          </a:p>
          <a:p>
            <a:pPr marL="1200150" lvl="2" indent="-285750">
              <a:buFont typeface="Arial" panose="020B0604020202020204" pitchFamily="34" charset="0"/>
              <a:buChar char="•"/>
            </a:pPr>
            <a:r>
              <a:rPr lang="en-US" sz="1600" dirty="0">
                <a:latin typeface="-apple-system"/>
                <a:ea typeface="Roboto" panose="02000000000000000000" pitchFamily="2" charset="0"/>
              </a:rPr>
              <a:t>Track changes in your codebase.</a:t>
            </a:r>
          </a:p>
          <a:p>
            <a:pPr marL="1200150" lvl="2" indent="-285750">
              <a:buFont typeface="Arial" panose="020B0604020202020204" pitchFamily="34" charset="0"/>
              <a:buChar char="•"/>
            </a:pPr>
            <a:r>
              <a:rPr lang="en-US" sz="1600" dirty="0">
                <a:latin typeface="-apple-system"/>
                <a:ea typeface="Roboto" panose="02000000000000000000" pitchFamily="2" charset="0"/>
              </a:rPr>
              <a:t>Keep your code safe and organized.</a:t>
            </a:r>
          </a:p>
          <a:p>
            <a:pPr marL="1200150" lvl="2" indent="-285750">
              <a:buFont typeface="Arial" panose="020B0604020202020204" pitchFamily="34" charset="0"/>
              <a:buChar char="•"/>
            </a:pPr>
            <a:r>
              <a:rPr lang="en-US" sz="1600" dirty="0">
                <a:latin typeface="-apple-system"/>
                <a:ea typeface="Roboto" panose="02000000000000000000" pitchFamily="2" charset="0"/>
              </a:rPr>
              <a:t>Collaborate with others on projects.</a:t>
            </a:r>
          </a:p>
          <a:p>
            <a:pPr marL="285750" indent="-285750">
              <a:buFont typeface="Arial" panose="020B0604020202020204" pitchFamily="34" charset="0"/>
              <a:buChar char="•"/>
            </a:pPr>
            <a:r>
              <a:rPr lang="en-US" sz="1600" b="1" dirty="0">
                <a:latin typeface="-apple-system"/>
                <a:ea typeface="Roboto" panose="02000000000000000000" pitchFamily="2" charset="0"/>
                <a:hlinkClick r:id="rId4"/>
              </a:rPr>
              <a:t>JetBrains Rider</a:t>
            </a:r>
            <a:endParaRPr lang="en-US" sz="1600" b="1" dirty="0">
              <a:latin typeface="-apple-system"/>
              <a:ea typeface="Roboto" panose="02000000000000000000" pitchFamily="2" charset="0"/>
            </a:endParaRPr>
          </a:p>
          <a:p>
            <a:pPr marL="742950" lvl="1" indent="-285750">
              <a:buFont typeface="Arial" panose="020B0604020202020204" pitchFamily="34" charset="0"/>
              <a:buChar char="•"/>
            </a:pPr>
            <a:r>
              <a:rPr lang="en-US" sz="1600" dirty="0">
                <a:latin typeface="-apple-system"/>
                <a:ea typeface="Roboto" panose="02000000000000000000" pitchFamily="2" charset="0"/>
              </a:rPr>
              <a:t>JetBrains Rider is a powerful, cross-platform integrated development environment (IDE) for .NET and C# development. It offers:</a:t>
            </a:r>
            <a:endParaRPr lang="en-US" sz="1600" b="1" dirty="0">
              <a:latin typeface="-apple-system"/>
              <a:ea typeface="Roboto" panose="02000000000000000000" pitchFamily="2" charset="0"/>
            </a:endParaRPr>
          </a:p>
          <a:p>
            <a:pPr marL="1200150" lvl="2" indent="-285750">
              <a:buFont typeface="Arial" panose="020B0604020202020204" pitchFamily="34" charset="0"/>
              <a:buChar char="•"/>
            </a:pPr>
            <a:r>
              <a:rPr lang="en-US" sz="1600" dirty="0">
                <a:latin typeface="-apple-system"/>
                <a:ea typeface="Roboto" panose="02000000000000000000" pitchFamily="2" charset="0"/>
              </a:rPr>
              <a:t>Advanced code completion, refactoring, and inspections.</a:t>
            </a:r>
            <a:endParaRPr lang="en-US" sz="1600" b="1" dirty="0">
              <a:latin typeface="-apple-system"/>
              <a:ea typeface="Roboto" panose="02000000000000000000" pitchFamily="2" charset="0"/>
            </a:endParaRPr>
          </a:p>
          <a:p>
            <a:pPr marL="1200150" lvl="2" indent="-285750">
              <a:buFont typeface="Arial" panose="020B0604020202020204" pitchFamily="34" charset="0"/>
              <a:buChar char="•"/>
            </a:pPr>
            <a:r>
              <a:rPr lang="en-US" sz="1600" dirty="0">
                <a:latin typeface="-apple-system"/>
                <a:ea typeface="Roboto" panose="02000000000000000000" pitchFamily="2" charset="0"/>
              </a:rPr>
              <a:t>Debugging, testing, version control, and database support.</a:t>
            </a:r>
            <a:endParaRPr lang="en-US" sz="1600" b="1" dirty="0">
              <a:latin typeface="-apple-system"/>
              <a:ea typeface="Roboto" panose="02000000000000000000" pitchFamily="2" charset="0"/>
            </a:endParaRPr>
          </a:p>
        </p:txBody>
      </p:sp>
      <p:pic>
        <p:nvPicPr>
          <p:cNvPr id="9" name="Picture 8" descr="A logo with colorful squares&#10;&#10;Description automatically generated">
            <a:extLst>
              <a:ext uri="{FF2B5EF4-FFF2-40B4-BE49-F238E27FC236}">
                <a16:creationId xmlns:a16="http://schemas.microsoft.com/office/drawing/2014/main" id="{41201D28-4026-705F-0686-6166BCC72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0222" y="3173103"/>
            <a:ext cx="1912677" cy="1912677"/>
          </a:xfrm>
          <a:prstGeom prst="rect">
            <a:avLst/>
          </a:prstGeom>
        </p:spPr>
      </p:pic>
    </p:spTree>
    <p:extLst>
      <p:ext uri="{BB962C8B-B14F-4D97-AF65-F5344CB8AC3E}">
        <p14:creationId xmlns:p14="http://schemas.microsoft.com/office/powerpoint/2010/main" val="127420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toon of a person writing on a board&#10;&#10;Description automatically generated">
            <a:extLst>
              <a:ext uri="{FF2B5EF4-FFF2-40B4-BE49-F238E27FC236}">
                <a16:creationId xmlns:a16="http://schemas.microsoft.com/office/drawing/2014/main" id="{D6D1BDE0-4E4B-76BB-8CFF-079837FD559F}"/>
              </a:ext>
            </a:extLst>
          </p:cNvPr>
          <p:cNvPicPr>
            <a:picLocks noChangeAspect="1"/>
          </p:cNvPicPr>
          <p:nvPr/>
        </p:nvPicPr>
        <p:blipFill>
          <a:blip r:embed="rId2">
            <a:extLst>
              <a:ext uri="{28A0092B-C50C-407E-A947-70E740481C1C}">
                <a14:useLocalDpi xmlns:a14="http://schemas.microsoft.com/office/drawing/2010/main" val="0"/>
              </a:ext>
            </a:extLst>
          </a:blip>
          <a:srcRect l="14915" r="-3" b="-3"/>
          <a:stretch/>
        </p:blipFill>
        <p:spPr>
          <a:xfrm>
            <a:off x="7062716" y="2273810"/>
            <a:ext cx="4506739" cy="2789381"/>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4" name="TextBox 3">
            <a:extLst>
              <a:ext uri="{FF2B5EF4-FFF2-40B4-BE49-F238E27FC236}">
                <a16:creationId xmlns:a16="http://schemas.microsoft.com/office/drawing/2014/main" id="{A96AC65B-C478-0351-5DD3-2A7B89C3CF0B}"/>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Syntax</a:t>
            </a:r>
          </a:p>
        </p:txBody>
      </p:sp>
      <p:sp>
        <p:nvSpPr>
          <p:cNvPr id="5" name="TextBox 4">
            <a:extLst>
              <a:ext uri="{FF2B5EF4-FFF2-40B4-BE49-F238E27FC236}">
                <a16:creationId xmlns:a16="http://schemas.microsoft.com/office/drawing/2014/main" id="{64E5EB8B-D1D7-F84F-B31F-B415E2EBB906}"/>
              </a:ext>
            </a:extLst>
          </p:cNvPr>
          <p:cNvSpPr txBox="1"/>
          <p:nvPr/>
        </p:nvSpPr>
        <p:spPr>
          <a:xfrm>
            <a:off x="815825" y="1743137"/>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Statements</a:t>
            </a:r>
          </a:p>
          <a:p>
            <a:pPr marL="742950" lvl="1" indent="-285750">
              <a:buFont typeface="Arial" panose="020B0604020202020204" pitchFamily="34" charset="0"/>
              <a:buChar char="•"/>
            </a:pPr>
            <a:r>
              <a:rPr lang="en-US" sz="1600" b="0" i="0" dirty="0">
                <a:solidFill>
                  <a:srgbClr val="212529"/>
                </a:solidFill>
                <a:effectLst/>
                <a:latin typeface="-apple-system"/>
              </a:rPr>
              <a:t>A statement is a source code instruction that </a:t>
            </a:r>
            <a:r>
              <a:rPr lang="en-US" sz="1600" b="0" i="0" u="sng" dirty="0">
                <a:solidFill>
                  <a:srgbClr val="212529"/>
                </a:solidFill>
                <a:effectLst/>
                <a:latin typeface="-apple-system"/>
              </a:rPr>
              <a:t>declares a type</a:t>
            </a:r>
            <a:r>
              <a:rPr lang="en-US" sz="1600" b="0" i="0" dirty="0">
                <a:solidFill>
                  <a:srgbClr val="212529"/>
                </a:solidFill>
                <a:effectLst/>
                <a:latin typeface="-apple-system"/>
              </a:rPr>
              <a:t> or </a:t>
            </a:r>
            <a:r>
              <a:rPr lang="en-US" sz="1600" b="0" i="0" u="sng" dirty="0">
                <a:solidFill>
                  <a:srgbClr val="212529"/>
                </a:solidFill>
                <a:effectLst/>
                <a:latin typeface="-apple-system"/>
              </a:rPr>
              <a:t>instructs the program to do something</a:t>
            </a:r>
            <a:r>
              <a:rPr lang="en-US" sz="1600" b="0" i="0" dirty="0">
                <a:solidFill>
                  <a:srgbClr val="212529"/>
                </a:solidFill>
                <a:effectLst/>
                <a:latin typeface="-apple-system"/>
              </a:rPr>
              <a:t>.</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Blocks</a:t>
            </a:r>
          </a:p>
          <a:p>
            <a:pPr marL="742950" lvl="1" indent="-285750">
              <a:buFont typeface="Arial" panose="020B0604020202020204" pitchFamily="34" charset="0"/>
              <a:buChar char="•"/>
            </a:pPr>
            <a:r>
              <a:rPr lang="en-US" sz="1600" b="0" i="0" dirty="0">
                <a:solidFill>
                  <a:srgbClr val="212529"/>
                </a:solidFill>
                <a:effectLst/>
                <a:latin typeface="-apple-system"/>
              </a:rPr>
              <a:t>A block is a sequence of zero or more statements.</a:t>
            </a:r>
          </a:p>
          <a:p>
            <a:pPr marL="742950" lvl="1" indent="-285750">
              <a:buFont typeface="Arial" panose="020B0604020202020204" pitchFamily="34" charset="0"/>
              <a:buChar char="•"/>
            </a:pPr>
            <a:r>
              <a:rPr lang="en-US" sz="1600" b="0" i="0" dirty="0">
                <a:solidFill>
                  <a:srgbClr val="212529"/>
                </a:solidFill>
                <a:effectLst/>
                <a:latin typeface="-apple-system"/>
              </a:rPr>
              <a:t>A block starts with an opening curly brace </a:t>
            </a:r>
            <a:r>
              <a:rPr lang="en-US" sz="1600" b="1" i="0" dirty="0">
                <a:solidFill>
                  <a:srgbClr val="212529"/>
                </a:solidFill>
                <a:effectLst/>
                <a:latin typeface="-apple-system"/>
              </a:rPr>
              <a:t>{</a:t>
            </a:r>
            <a:r>
              <a:rPr lang="en-US" sz="1600" b="0" i="0" dirty="0">
                <a:solidFill>
                  <a:srgbClr val="212529"/>
                </a:solidFill>
                <a:effectLst/>
                <a:latin typeface="-apple-system"/>
              </a:rPr>
              <a:t> and ends with a closing curly brace </a:t>
            </a:r>
            <a:r>
              <a:rPr lang="en-US" sz="1600" b="1" i="0" dirty="0">
                <a:solidFill>
                  <a:srgbClr val="212529"/>
                </a:solidFill>
                <a:effectLst/>
                <a:latin typeface="-apple-system"/>
              </a:rPr>
              <a:t>}</a:t>
            </a:r>
            <a:r>
              <a:rPr lang="en-US" sz="1600" b="0" i="0" dirty="0">
                <a:solidFill>
                  <a:srgbClr val="212529"/>
                </a:solidFill>
                <a:effectLst/>
                <a:latin typeface="-apple-system"/>
              </a:rPr>
              <a:t>.</a:t>
            </a: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C5C50C16-A93D-6ACC-8C7B-85B837250E7C}"/>
              </a:ext>
            </a:extLst>
          </p:cNvPr>
          <p:cNvPicPr>
            <a:picLocks noChangeAspect="1"/>
          </p:cNvPicPr>
          <p:nvPr/>
        </p:nvPicPr>
        <p:blipFill>
          <a:blip r:embed="rId3"/>
          <a:stretch>
            <a:fillRect/>
          </a:stretch>
        </p:blipFill>
        <p:spPr>
          <a:xfrm>
            <a:off x="1646408" y="2892992"/>
            <a:ext cx="3400900" cy="771633"/>
          </a:xfrm>
          <a:prstGeom prst="rect">
            <a:avLst/>
          </a:prstGeom>
        </p:spPr>
      </p:pic>
      <p:pic>
        <p:nvPicPr>
          <p:cNvPr id="12" name="Picture 11">
            <a:extLst>
              <a:ext uri="{FF2B5EF4-FFF2-40B4-BE49-F238E27FC236}">
                <a16:creationId xmlns:a16="http://schemas.microsoft.com/office/drawing/2014/main" id="{46749113-99CE-2309-72F8-D758BC4F1BDC}"/>
              </a:ext>
            </a:extLst>
          </p:cNvPr>
          <p:cNvPicPr>
            <a:picLocks noChangeAspect="1"/>
          </p:cNvPicPr>
          <p:nvPr/>
        </p:nvPicPr>
        <p:blipFill>
          <a:blip r:embed="rId4"/>
          <a:stretch>
            <a:fillRect/>
          </a:stretch>
        </p:blipFill>
        <p:spPr>
          <a:xfrm>
            <a:off x="1646408" y="5015647"/>
            <a:ext cx="3400900" cy="1087639"/>
          </a:xfrm>
          <a:prstGeom prst="rect">
            <a:avLst/>
          </a:prstGeom>
        </p:spPr>
      </p:pic>
    </p:spTree>
    <p:extLst>
      <p:ext uri="{BB962C8B-B14F-4D97-AF65-F5344CB8AC3E}">
        <p14:creationId xmlns:p14="http://schemas.microsoft.com/office/powerpoint/2010/main" val="248268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C74F34-CC17-5F4C-67F3-D1F59D2C8FE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F764FB1-1CE4-0B49-E310-E1793FC73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toon of a person writing on a board&#10;&#10;Description automatically generated">
            <a:extLst>
              <a:ext uri="{FF2B5EF4-FFF2-40B4-BE49-F238E27FC236}">
                <a16:creationId xmlns:a16="http://schemas.microsoft.com/office/drawing/2014/main" id="{0342E069-4743-D806-E4F3-6B0D5E97CCE2}"/>
              </a:ext>
            </a:extLst>
          </p:cNvPr>
          <p:cNvPicPr>
            <a:picLocks noChangeAspect="1"/>
          </p:cNvPicPr>
          <p:nvPr/>
        </p:nvPicPr>
        <p:blipFill>
          <a:blip r:embed="rId2">
            <a:extLst>
              <a:ext uri="{28A0092B-C50C-407E-A947-70E740481C1C}">
                <a14:useLocalDpi xmlns:a14="http://schemas.microsoft.com/office/drawing/2010/main" val="0"/>
              </a:ext>
            </a:extLst>
          </a:blip>
          <a:srcRect l="14915" r="-3" b="-3"/>
          <a:stretch/>
        </p:blipFill>
        <p:spPr>
          <a:xfrm>
            <a:off x="7062716" y="2035270"/>
            <a:ext cx="4506739" cy="2789381"/>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5" name="TextBox 4">
            <a:extLst>
              <a:ext uri="{FF2B5EF4-FFF2-40B4-BE49-F238E27FC236}">
                <a16:creationId xmlns:a16="http://schemas.microsoft.com/office/drawing/2014/main" id="{F4045864-B9D3-4568-1062-8334E2FDF21A}"/>
              </a:ext>
            </a:extLst>
          </p:cNvPr>
          <p:cNvSpPr txBox="1"/>
          <p:nvPr/>
        </p:nvSpPr>
        <p:spPr>
          <a:xfrm>
            <a:off x="815826" y="396937"/>
            <a:ext cx="5627394" cy="5262979"/>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12529"/>
                </a:solidFill>
                <a:effectLst/>
                <a:latin typeface="-apple-system"/>
              </a:rPr>
              <a:t>Identifiers</a:t>
            </a:r>
          </a:p>
          <a:p>
            <a:pPr marL="742950" lvl="1" indent="-285750">
              <a:buFont typeface="Arial" panose="020B0604020202020204" pitchFamily="34" charset="0"/>
              <a:buChar char="•"/>
            </a:pPr>
            <a:r>
              <a:rPr lang="en-US" sz="1400" b="0" i="0" dirty="0">
                <a:solidFill>
                  <a:srgbClr val="212529"/>
                </a:solidFill>
                <a:effectLst/>
                <a:latin typeface="-apple-system"/>
              </a:rPr>
              <a:t>Identifiers are names that you choose for </a:t>
            </a:r>
            <a:r>
              <a:rPr lang="en-US" sz="1400" b="0" i="0" u="sng" dirty="0">
                <a:effectLst/>
                <a:latin typeface="-apple-system"/>
              </a:rPr>
              <a:t>variables</a:t>
            </a:r>
            <a:r>
              <a:rPr lang="en-US" sz="1400" b="0" i="0" dirty="0">
                <a:solidFill>
                  <a:srgbClr val="212529"/>
                </a:solidFill>
                <a:effectLst/>
                <a:latin typeface="-apple-system"/>
              </a:rPr>
              <a:t>, </a:t>
            </a:r>
            <a:r>
              <a:rPr lang="en-US" sz="1400" b="0" i="0" u="sng" dirty="0">
                <a:effectLst/>
                <a:latin typeface="-apple-system"/>
              </a:rPr>
              <a:t>functions</a:t>
            </a:r>
            <a:r>
              <a:rPr lang="en-US" sz="1400" b="0" i="0" dirty="0">
                <a:solidFill>
                  <a:srgbClr val="212529"/>
                </a:solidFill>
                <a:effectLst/>
                <a:latin typeface="-apple-system"/>
              </a:rPr>
              <a:t>, </a:t>
            </a:r>
            <a:r>
              <a:rPr lang="en-US" sz="1400" b="0" i="0" u="sng" dirty="0">
                <a:effectLst/>
                <a:latin typeface="-apple-system"/>
              </a:rPr>
              <a:t>classes</a:t>
            </a:r>
            <a:r>
              <a:rPr lang="en-US" sz="1400" b="0" i="0" dirty="0">
                <a:solidFill>
                  <a:srgbClr val="212529"/>
                </a:solidFill>
                <a:effectLst/>
                <a:latin typeface="-apple-system"/>
              </a:rPr>
              <a:t>, </a:t>
            </a:r>
            <a:r>
              <a:rPr lang="en-US" sz="1400" b="0" i="0" u="sng" dirty="0">
                <a:solidFill>
                  <a:srgbClr val="212529"/>
                </a:solidFill>
                <a:effectLst/>
                <a:latin typeface="-apple-system"/>
              </a:rPr>
              <a:t>methods</a:t>
            </a:r>
            <a:r>
              <a:rPr lang="en-US" sz="1400" b="0" i="0" dirty="0">
                <a:solidFill>
                  <a:srgbClr val="212529"/>
                </a:solidFill>
                <a:effectLst/>
                <a:latin typeface="-apple-system"/>
              </a:rPr>
              <a:t>, and so on. </a:t>
            </a:r>
          </a:p>
          <a:p>
            <a:pPr marL="742950" lvl="1" indent="-285750">
              <a:buFont typeface="Arial" panose="020B0604020202020204" pitchFamily="34" charset="0"/>
              <a:buChar char="•"/>
            </a:pPr>
            <a:r>
              <a:rPr lang="en-US" sz="1400" b="0" i="0" dirty="0">
                <a:solidFill>
                  <a:srgbClr val="212529"/>
                </a:solidFill>
                <a:effectLst/>
                <a:latin typeface="-apple-system"/>
              </a:rPr>
              <a:t>The identifier names follow these rules:</a:t>
            </a:r>
          </a:p>
          <a:p>
            <a:pPr marL="1200150" lvl="2" indent="-285750">
              <a:buFont typeface="Arial" panose="020B0604020202020204" pitchFamily="34" charset="0"/>
              <a:buChar char="•"/>
            </a:pPr>
            <a:r>
              <a:rPr lang="en-US" sz="1400" b="0" i="0" dirty="0">
                <a:solidFill>
                  <a:srgbClr val="212529"/>
                </a:solidFill>
                <a:effectLst/>
                <a:latin typeface="-apple-system"/>
              </a:rPr>
              <a:t>The </a:t>
            </a:r>
            <a:r>
              <a:rPr lang="en-US" sz="1400" b="0" i="1" dirty="0">
                <a:solidFill>
                  <a:schemeClr val="accent2"/>
                </a:solidFill>
                <a:effectLst/>
                <a:latin typeface="-apple-system"/>
              </a:rPr>
              <a:t>alphabetic (a-z, A-Z)</a:t>
            </a:r>
            <a:r>
              <a:rPr lang="en-US" sz="1400" b="0" i="0" dirty="0">
                <a:solidFill>
                  <a:schemeClr val="accent2"/>
                </a:solidFill>
                <a:effectLst/>
                <a:latin typeface="-apple-system"/>
              </a:rPr>
              <a:t> </a:t>
            </a:r>
            <a:r>
              <a:rPr lang="en-US" sz="1400" b="0" i="0" dirty="0">
                <a:solidFill>
                  <a:srgbClr val="212529"/>
                </a:solidFill>
                <a:effectLst/>
                <a:latin typeface="-apple-system"/>
              </a:rPr>
              <a:t>and </a:t>
            </a:r>
            <a:r>
              <a:rPr lang="en-US" sz="1400" b="0" i="1" dirty="0">
                <a:solidFill>
                  <a:schemeClr val="accent2"/>
                </a:solidFill>
                <a:effectLst/>
                <a:latin typeface="-apple-system"/>
              </a:rPr>
              <a:t>underscore (_) </a:t>
            </a:r>
            <a:r>
              <a:rPr lang="en-US" sz="1400" b="0" i="0" dirty="0">
                <a:solidFill>
                  <a:srgbClr val="212529"/>
                </a:solidFill>
                <a:effectLst/>
                <a:latin typeface="-apple-system"/>
              </a:rPr>
              <a:t>characters can appear at any position.</a:t>
            </a:r>
          </a:p>
          <a:p>
            <a:pPr marL="1200150" lvl="2" indent="-285750">
              <a:buFont typeface="Arial" panose="020B0604020202020204" pitchFamily="34" charset="0"/>
              <a:buChar char="•"/>
            </a:pPr>
            <a:r>
              <a:rPr lang="en-US" sz="1400" b="0" i="1" dirty="0">
                <a:solidFill>
                  <a:schemeClr val="accent2"/>
                </a:solidFill>
                <a:effectLst/>
                <a:latin typeface="-apple-system"/>
              </a:rPr>
              <a:t>Digits</a:t>
            </a:r>
            <a:r>
              <a:rPr lang="en-US" sz="1400" b="0" i="0" dirty="0">
                <a:solidFill>
                  <a:srgbClr val="212529"/>
                </a:solidFill>
                <a:effectLst/>
                <a:latin typeface="-apple-system"/>
              </a:rPr>
              <a:t> </a:t>
            </a:r>
            <a:r>
              <a:rPr lang="en-US" sz="1400" b="0" i="0" u="sng" dirty="0">
                <a:solidFill>
                  <a:srgbClr val="212529"/>
                </a:solidFill>
                <a:effectLst/>
                <a:latin typeface="-apple-system"/>
              </a:rPr>
              <a:t>cannot</a:t>
            </a:r>
            <a:r>
              <a:rPr lang="en-US" sz="1400" b="0" i="0" dirty="0">
                <a:solidFill>
                  <a:srgbClr val="212529"/>
                </a:solidFill>
                <a:effectLst/>
                <a:latin typeface="-apple-system"/>
              </a:rPr>
              <a:t> appear in the first position but everywhere else.</a:t>
            </a:r>
          </a:p>
          <a:p>
            <a:pPr marL="742950" lvl="1" indent="-285750">
              <a:buFont typeface="Arial" panose="020B0604020202020204" pitchFamily="34" charset="0"/>
              <a:buChar char="•"/>
            </a:pPr>
            <a:r>
              <a:rPr lang="en-US" sz="1400" b="0" i="0" dirty="0">
                <a:solidFill>
                  <a:srgbClr val="212529"/>
                </a:solidFill>
                <a:effectLst/>
                <a:latin typeface="-apple-system"/>
              </a:rPr>
              <a:t>C# identifiers are </a:t>
            </a:r>
            <a:r>
              <a:rPr lang="en-US" sz="1400" b="0" i="0" dirty="0">
                <a:solidFill>
                  <a:srgbClr val="FF0000"/>
                </a:solidFill>
                <a:effectLst/>
                <a:latin typeface="-apple-system"/>
              </a:rPr>
              <a:t>case-sensitive</a:t>
            </a:r>
            <a:r>
              <a:rPr lang="en-US" sz="1400" b="0" i="0" dirty="0">
                <a:solidFill>
                  <a:srgbClr val="212529"/>
                </a:solidFill>
                <a:effectLst/>
                <a:latin typeface="-apple-system"/>
              </a:rPr>
              <a:t>. </a:t>
            </a:r>
            <a:endParaRPr lang="en-US" sz="1400" dirty="0">
              <a:solidFill>
                <a:srgbClr val="212529"/>
              </a:solidFill>
              <a:latin typeface="-apple-system"/>
            </a:endParaRPr>
          </a:p>
          <a:p>
            <a:pPr marL="1200150" lvl="2" indent="-285750">
              <a:buFont typeface="Arial" panose="020B0604020202020204" pitchFamily="34" charset="0"/>
              <a:buChar char="•"/>
            </a:pPr>
            <a:r>
              <a:rPr lang="en-US" sz="1400" dirty="0">
                <a:solidFill>
                  <a:srgbClr val="212529"/>
                </a:solidFill>
                <a:latin typeface="-apple-system"/>
              </a:rPr>
              <a:t>Ex: </a:t>
            </a:r>
            <a:r>
              <a:rPr lang="en-US" sz="1400" i="1" dirty="0">
                <a:solidFill>
                  <a:schemeClr val="tx2">
                    <a:lumMod val="50000"/>
                    <a:lumOff val="50000"/>
                  </a:schemeClr>
                </a:solidFill>
                <a:latin typeface="-apple-system"/>
              </a:rPr>
              <a:t>counter</a:t>
            </a:r>
            <a:r>
              <a:rPr lang="en-US" sz="1400" dirty="0">
                <a:solidFill>
                  <a:srgbClr val="212529"/>
                </a:solidFill>
                <a:latin typeface="-apple-system"/>
              </a:rPr>
              <a:t> and </a:t>
            </a:r>
            <a:r>
              <a:rPr lang="en-US" sz="1400" i="1" dirty="0">
                <a:solidFill>
                  <a:schemeClr val="tx2">
                    <a:lumMod val="50000"/>
                    <a:lumOff val="50000"/>
                  </a:schemeClr>
                </a:solidFill>
                <a:latin typeface="-apple-system"/>
              </a:rPr>
              <a:t>Counter</a:t>
            </a:r>
            <a:r>
              <a:rPr lang="en-US" sz="1400" dirty="0">
                <a:solidFill>
                  <a:srgbClr val="212529"/>
                </a:solidFill>
                <a:latin typeface="-apple-system"/>
              </a:rPr>
              <a:t> </a:t>
            </a:r>
            <a:r>
              <a:rPr lang="en-US" sz="1400" b="0" i="0" dirty="0">
                <a:solidFill>
                  <a:srgbClr val="212529"/>
                </a:solidFill>
                <a:effectLst/>
                <a:latin typeface="-apple-system"/>
              </a:rPr>
              <a:t>identifiers are different.</a:t>
            </a:r>
          </a:p>
          <a:p>
            <a:pPr marL="285750" indent="-285750">
              <a:buFont typeface="Arial" panose="020B0604020202020204" pitchFamily="34" charset="0"/>
              <a:buChar char="•"/>
            </a:pPr>
            <a:r>
              <a:rPr lang="en-US" sz="1400" b="1" i="0" dirty="0">
                <a:solidFill>
                  <a:srgbClr val="212529"/>
                </a:solidFill>
                <a:effectLst/>
                <a:latin typeface="-apple-system"/>
              </a:rPr>
              <a:t>Comments</a:t>
            </a:r>
          </a:p>
          <a:p>
            <a:pPr marL="742950" lvl="1" indent="-285750">
              <a:buFont typeface="Arial" panose="020B0604020202020204" pitchFamily="34" charset="0"/>
              <a:buChar char="•"/>
            </a:pPr>
            <a:r>
              <a:rPr lang="en-US" sz="1400" b="0" i="0" dirty="0">
                <a:solidFill>
                  <a:srgbClr val="212529"/>
                </a:solidFill>
                <a:effectLst/>
                <a:latin typeface="-apple-system"/>
              </a:rPr>
              <a:t>You use comments to explain the code or document it. </a:t>
            </a:r>
          </a:p>
          <a:p>
            <a:pPr marL="742950" lvl="1" indent="-285750">
              <a:buFont typeface="Arial" panose="020B0604020202020204" pitchFamily="34" charset="0"/>
              <a:buChar char="•"/>
            </a:pPr>
            <a:r>
              <a:rPr lang="en-US" sz="1400" b="0" i="0" dirty="0">
                <a:solidFill>
                  <a:srgbClr val="212529"/>
                </a:solidFill>
                <a:effectLst/>
                <a:latin typeface="-apple-system"/>
              </a:rPr>
              <a:t>Types of comments:</a:t>
            </a:r>
            <a:endParaRPr lang="en-US" sz="1400" dirty="0">
              <a:solidFill>
                <a:srgbClr val="212529"/>
              </a:solidFill>
              <a:latin typeface="-apple-system"/>
            </a:endParaRPr>
          </a:p>
          <a:p>
            <a:pPr marL="1200150" lvl="2" indent="-285750">
              <a:buFont typeface="Arial" panose="020B0604020202020204" pitchFamily="34" charset="0"/>
              <a:buChar char="•"/>
            </a:pPr>
            <a:r>
              <a:rPr lang="en-US" sz="1400" b="0" i="0" u="sng" dirty="0">
                <a:solidFill>
                  <a:srgbClr val="212529"/>
                </a:solidFill>
                <a:effectLst/>
                <a:latin typeface="-apple-system"/>
              </a:rPr>
              <a:t>Single-line comments</a:t>
            </a:r>
          </a:p>
          <a:p>
            <a:pPr marL="1657350" lvl="3" indent="-285750">
              <a:buFont typeface="Arial" panose="020B0604020202020204" pitchFamily="34" charset="0"/>
              <a:buChar char="•"/>
            </a:pPr>
            <a:r>
              <a:rPr lang="en-US" sz="1400" b="0" i="0" dirty="0">
                <a:solidFill>
                  <a:srgbClr val="212529"/>
                </a:solidFill>
                <a:effectLst/>
                <a:latin typeface="-apple-system"/>
              </a:rPr>
              <a:t>Begins with a </a:t>
            </a:r>
            <a:r>
              <a:rPr lang="en-US" sz="1400" b="0" i="0" dirty="0">
                <a:solidFill>
                  <a:schemeClr val="accent2"/>
                </a:solidFill>
                <a:effectLst/>
                <a:latin typeface="-apple-system"/>
              </a:rPr>
              <a:t>double forward-slash (</a:t>
            </a:r>
            <a:r>
              <a:rPr lang="en-US" sz="1400" i="0" dirty="0">
                <a:solidFill>
                  <a:schemeClr val="accent2"/>
                </a:solidFill>
                <a:effectLst/>
                <a:latin typeface="-apple-system"/>
              </a:rPr>
              <a:t>//</a:t>
            </a:r>
            <a:r>
              <a:rPr lang="en-US" sz="1400" b="0" i="0" dirty="0">
                <a:solidFill>
                  <a:schemeClr val="accent2"/>
                </a:solidFill>
                <a:effectLst/>
                <a:latin typeface="-apple-system"/>
              </a:rPr>
              <a:t>) </a:t>
            </a:r>
            <a:r>
              <a:rPr lang="en-US" sz="1400" b="0" i="0" dirty="0">
                <a:solidFill>
                  <a:srgbClr val="212529"/>
                </a:solidFill>
                <a:effectLst/>
                <a:latin typeface="-apple-system"/>
              </a:rPr>
              <a:t>and continues to the end of the line. </a:t>
            </a:r>
          </a:p>
          <a:p>
            <a:pPr marL="1657350" lvl="3" indent="-285750">
              <a:buFont typeface="Arial" panose="020B0604020202020204" pitchFamily="34" charset="0"/>
              <a:buChar char="•"/>
            </a:pPr>
            <a:endParaRPr lang="en-US" sz="1400" dirty="0">
              <a:solidFill>
                <a:srgbClr val="212529"/>
              </a:solidFill>
              <a:latin typeface="-apple-system"/>
            </a:endParaRPr>
          </a:p>
          <a:p>
            <a:pPr marL="1657350" lvl="3" indent="-285750">
              <a:buFont typeface="Arial" panose="020B0604020202020204" pitchFamily="34" charset="0"/>
              <a:buChar char="•"/>
            </a:pPr>
            <a:endParaRPr lang="en-US" sz="1400" b="0" i="0" dirty="0">
              <a:solidFill>
                <a:srgbClr val="212529"/>
              </a:solidFill>
              <a:effectLst/>
              <a:latin typeface="-apple-system"/>
            </a:endParaRPr>
          </a:p>
          <a:p>
            <a:pPr marL="1200150" lvl="2" indent="-285750">
              <a:buFont typeface="Arial" panose="020B0604020202020204" pitchFamily="34" charset="0"/>
              <a:buChar char="•"/>
            </a:pPr>
            <a:r>
              <a:rPr lang="en-US" sz="1400" b="0" i="0" u="sng" dirty="0">
                <a:solidFill>
                  <a:srgbClr val="212529"/>
                </a:solidFill>
                <a:effectLst/>
                <a:latin typeface="-apple-system"/>
              </a:rPr>
              <a:t>Delimited comments</a:t>
            </a:r>
          </a:p>
          <a:p>
            <a:pPr marL="1657350" lvl="3" indent="-285750">
              <a:buFont typeface="Arial" panose="020B0604020202020204" pitchFamily="34" charset="0"/>
              <a:buChar char="•"/>
            </a:pPr>
            <a:r>
              <a:rPr lang="en-US" sz="1400" b="0" i="0" dirty="0">
                <a:solidFill>
                  <a:srgbClr val="212529"/>
                </a:solidFill>
                <a:effectLst/>
                <a:latin typeface="-apple-system"/>
              </a:rPr>
              <a:t>A delimited comment starts with</a:t>
            </a:r>
            <a:r>
              <a:rPr lang="en-US" sz="1400" dirty="0">
                <a:solidFill>
                  <a:srgbClr val="212529"/>
                </a:solidFill>
                <a:latin typeface="-apple-system"/>
              </a:rPr>
              <a:t> </a:t>
            </a:r>
            <a:r>
              <a:rPr lang="en-US" sz="1400" dirty="0">
                <a:solidFill>
                  <a:schemeClr val="accent2"/>
                </a:solidFill>
                <a:latin typeface="-apple-system"/>
              </a:rPr>
              <a:t>/*</a:t>
            </a:r>
            <a:r>
              <a:rPr lang="en-US" sz="1400" dirty="0">
                <a:solidFill>
                  <a:srgbClr val="212529"/>
                </a:solidFill>
                <a:latin typeface="-apple-system"/>
              </a:rPr>
              <a:t> and </a:t>
            </a:r>
            <a:r>
              <a:rPr lang="en-US" sz="1400" b="0" i="0" dirty="0">
                <a:solidFill>
                  <a:srgbClr val="212529"/>
                </a:solidFill>
                <a:effectLst/>
                <a:latin typeface="-apple-system"/>
              </a:rPr>
              <a:t>ends with</a:t>
            </a:r>
            <a:r>
              <a:rPr lang="en-US" sz="1400" dirty="0">
                <a:solidFill>
                  <a:srgbClr val="212529"/>
                </a:solidFill>
                <a:latin typeface="-apple-system"/>
              </a:rPr>
              <a:t> </a:t>
            </a:r>
            <a:r>
              <a:rPr lang="en-US" sz="1400" dirty="0">
                <a:solidFill>
                  <a:schemeClr val="accent2"/>
                </a:solidFill>
                <a:latin typeface="-apple-system"/>
              </a:rPr>
              <a:t>*/</a:t>
            </a:r>
            <a:r>
              <a:rPr lang="en-US" sz="1400" dirty="0">
                <a:solidFill>
                  <a:srgbClr val="212529"/>
                </a:solidFill>
                <a:latin typeface="-apple-system"/>
              </a:rPr>
              <a:t>.</a:t>
            </a:r>
          </a:p>
          <a:p>
            <a:pPr marL="1657350" lvl="3" indent="-285750">
              <a:buFont typeface="Arial" panose="020B0604020202020204" pitchFamily="34" charset="0"/>
              <a:buChar char="•"/>
            </a:pPr>
            <a:r>
              <a:rPr lang="en-US" sz="1400" b="0" i="0" dirty="0">
                <a:solidFill>
                  <a:srgbClr val="212529"/>
                </a:solidFill>
                <a:effectLst/>
                <a:latin typeface="-apple-system"/>
              </a:rPr>
              <a:t>A delimited comment can span any number of lines. </a:t>
            </a:r>
          </a:p>
          <a:p>
            <a:pPr marL="1200150" lvl="2" indent="-285750">
              <a:buFont typeface="Arial" panose="020B0604020202020204" pitchFamily="34" charset="0"/>
              <a:buChar char="•"/>
            </a:pPr>
            <a:endParaRPr lang="en-US" sz="1400" dirty="0">
              <a:solidFill>
                <a:srgbClr val="212529"/>
              </a:solidFill>
              <a:latin typeface="-apple-system"/>
            </a:endParaRPr>
          </a:p>
        </p:txBody>
      </p:sp>
      <p:pic>
        <p:nvPicPr>
          <p:cNvPr id="9" name="Picture 8">
            <a:extLst>
              <a:ext uri="{FF2B5EF4-FFF2-40B4-BE49-F238E27FC236}">
                <a16:creationId xmlns:a16="http://schemas.microsoft.com/office/drawing/2014/main" id="{E042B921-E7E0-8213-7656-E90058CF5EC4}"/>
              </a:ext>
            </a:extLst>
          </p:cNvPr>
          <p:cNvPicPr>
            <a:picLocks noChangeAspect="1"/>
          </p:cNvPicPr>
          <p:nvPr/>
        </p:nvPicPr>
        <p:blipFill>
          <a:blip r:embed="rId3"/>
          <a:stretch>
            <a:fillRect/>
          </a:stretch>
        </p:blipFill>
        <p:spPr>
          <a:xfrm>
            <a:off x="2559448" y="3849866"/>
            <a:ext cx="2514951" cy="428685"/>
          </a:xfrm>
          <a:prstGeom prst="rect">
            <a:avLst/>
          </a:prstGeom>
        </p:spPr>
      </p:pic>
      <p:pic>
        <p:nvPicPr>
          <p:cNvPr id="11" name="Picture 10">
            <a:extLst>
              <a:ext uri="{FF2B5EF4-FFF2-40B4-BE49-F238E27FC236}">
                <a16:creationId xmlns:a16="http://schemas.microsoft.com/office/drawing/2014/main" id="{5470B32B-05B5-86B7-52CE-6A3B34EACCD3}"/>
              </a:ext>
            </a:extLst>
          </p:cNvPr>
          <p:cNvPicPr>
            <a:picLocks noChangeAspect="1"/>
          </p:cNvPicPr>
          <p:nvPr/>
        </p:nvPicPr>
        <p:blipFill>
          <a:blip r:embed="rId4"/>
          <a:stretch>
            <a:fillRect/>
          </a:stretch>
        </p:blipFill>
        <p:spPr>
          <a:xfrm>
            <a:off x="2559448" y="5373132"/>
            <a:ext cx="3282506" cy="827581"/>
          </a:xfrm>
          <a:prstGeom prst="rect">
            <a:avLst/>
          </a:prstGeom>
        </p:spPr>
      </p:pic>
    </p:spTree>
    <p:extLst>
      <p:ext uri="{BB962C8B-B14F-4D97-AF65-F5344CB8AC3E}">
        <p14:creationId xmlns:p14="http://schemas.microsoft.com/office/powerpoint/2010/main" val="377799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5C3F8E-B60C-D7AF-C531-8F69297871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8BBEE7-0A56-AD02-079E-E62284CF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7C34C9-3354-9014-110D-E4900A1AAAC2}"/>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Variables</a:t>
            </a:r>
          </a:p>
        </p:txBody>
      </p:sp>
      <p:sp>
        <p:nvSpPr>
          <p:cNvPr id="5" name="TextBox 4">
            <a:extLst>
              <a:ext uri="{FF2B5EF4-FFF2-40B4-BE49-F238E27FC236}">
                <a16:creationId xmlns:a16="http://schemas.microsoft.com/office/drawing/2014/main" id="{39FD3A99-7261-6CEB-E39E-6E729A86660E}"/>
              </a:ext>
            </a:extLst>
          </p:cNvPr>
          <p:cNvSpPr txBox="1"/>
          <p:nvPr/>
        </p:nvSpPr>
        <p:spPr>
          <a:xfrm>
            <a:off x="815825" y="1743137"/>
            <a:ext cx="5115075" cy="4770537"/>
          </a:xfrm>
          <a:prstGeom prst="rect">
            <a:avLst/>
          </a:prstGeom>
          <a:noFill/>
        </p:spPr>
        <p:txBody>
          <a:bodyPr wrap="square" rtlCol="0">
            <a:spAutoFit/>
          </a:bodyPr>
          <a:lstStyle/>
          <a:p>
            <a:r>
              <a:rPr lang="en-US" sz="1600" b="0" i="0" dirty="0">
                <a:solidFill>
                  <a:srgbClr val="212529"/>
                </a:solidFill>
                <a:effectLst/>
                <a:latin typeface="-apple-system"/>
              </a:rPr>
              <a:t>To store data during the execution of the program, you use variables.</a:t>
            </a:r>
          </a:p>
          <a:p>
            <a:pPr marL="285750" indent="-285750">
              <a:buFont typeface="Arial" panose="020B0604020202020204" pitchFamily="34" charset="0"/>
              <a:buChar char="•"/>
            </a:pPr>
            <a:endParaRPr lang="en-US" sz="1600" b="0" i="0" dirty="0">
              <a:solidFill>
                <a:srgbClr val="212529"/>
              </a:solidFill>
              <a:effectLst/>
              <a:latin typeface="-apple-system"/>
            </a:endParaRPr>
          </a:p>
          <a:p>
            <a:r>
              <a:rPr lang="en-US" sz="1600" b="0" i="0" dirty="0">
                <a:solidFill>
                  <a:srgbClr val="212529"/>
                </a:solidFill>
                <a:effectLst/>
                <a:latin typeface="-apple-system"/>
              </a:rPr>
              <a:t>By definition, variables are identifiers whose values can change during the program’s execution.</a:t>
            </a:r>
          </a:p>
          <a:p>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1" i="0" dirty="0">
                <a:solidFill>
                  <a:srgbClr val="212529"/>
                </a:solidFill>
                <a:effectLst/>
                <a:latin typeface="-apple-system"/>
              </a:rPr>
              <a:t>Declare variables</a:t>
            </a:r>
          </a:p>
          <a:p>
            <a:pPr marL="742950" lvl="1" indent="-285750">
              <a:buFont typeface="Arial" panose="020B0604020202020204" pitchFamily="34" charset="0"/>
              <a:buChar char="•"/>
            </a:pPr>
            <a:r>
              <a:rPr lang="en-US" sz="1600" b="0" i="0" dirty="0">
                <a:solidFill>
                  <a:srgbClr val="212529"/>
                </a:solidFill>
                <a:effectLst/>
                <a:latin typeface="-apple-system"/>
              </a:rPr>
              <a:t>Before using a variable, you need to declare it using the following syntax</a:t>
            </a:r>
            <a:r>
              <a:rPr lang="en-US" sz="1600" b="0" i="0" dirty="0">
                <a:solidFill>
                  <a:srgbClr val="212529"/>
                </a:solidFill>
                <a:effectLst/>
                <a:latin typeface="-apple-system"/>
                <a:ea typeface="Roboto" panose="02000000000000000000" pitchFamily="2" charset="0"/>
              </a:rPr>
              <a:t>:</a:t>
            </a: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1200150" lvl="2" indent="-285750">
              <a:buFont typeface="Arial" panose="020B0604020202020204" pitchFamily="34" charset="0"/>
              <a:buChar char="•"/>
            </a:pPr>
            <a:r>
              <a:rPr lang="en-US" sz="1600" b="0" i="0" dirty="0">
                <a:solidFill>
                  <a:srgbClr val="212529"/>
                </a:solidFill>
                <a:effectLst/>
                <a:latin typeface="-apple-system"/>
              </a:rPr>
              <a:t>The following example declares a variable </a:t>
            </a:r>
            <a:r>
              <a:rPr lang="en-US" sz="1600" b="0" i="1" dirty="0">
                <a:solidFill>
                  <a:srgbClr val="212529"/>
                </a:solidFill>
                <a:effectLst/>
                <a:latin typeface="-apple-system"/>
              </a:rPr>
              <a:t>age</a:t>
            </a:r>
            <a:r>
              <a:rPr lang="en-US" sz="1600" b="0" i="0" dirty="0">
                <a:solidFill>
                  <a:srgbClr val="212529"/>
                </a:solidFill>
                <a:effectLst/>
                <a:latin typeface="-apple-system"/>
              </a:rPr>
              <a:t> with type </a:t>
            </a:r>
            <a:r>
              <a:rPr lang="en-US" sz="1600" b="0" i="1" dirty="0">
                <a:solidFill>
                  <a:srgbClr val="212529"/>
                </a:solidFill>
                <a:effectLst/>
                <a:latin typeface="-apple-system"/>
              </a:rPr>
              <a:t>int</a:t>
            </a:r>
            <a:r>
              <a:rPr lang="en-US" sz="1600" b="0" i="0" dirty="0">
                <a:solidFill>
                  <a:srgbClr val="212529"/>
                </a:solidFill>
                <a:effectLst/>
                <a:latin typeface="-apple-system"/>
              </a:rPr>
              <a:t>.</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By convention, variable names are in the </a:t>
            </a:r>
            <a:r>
              <a:rPr lang="en-US" sz="1600" b="0" i="0" dirty="0">
                <a:solidFill>
                  <a:schemeClr val="accent5"/>
                </a:solidFill>
                <a:effectLst/>
                <a:latin typeface="-apple-system"/>
              </a:rPr>
              <a:t>camel case</a:t>
            </a:r>
            <a:r>
              <a:rPr lang="en-US" sz="1600" b="0" i="0" dirty="0">
                <a:solidFill>
                  <a:srgbClr val="212529"/>
                </a:solidFill>
                <a:effectLst/>
                <a:latin typeface="-apple-system"/>
              </a:rPr>
              <a:t> and start with a letter.</a:t>
            </a:r>
          </a:p>
          <a:p>
            <a:pPr marL="1200150" lvl="2" indent="-285750">
              <a:buFont typeface="Arial" panose="020B0604020202020204" pitchFamily="34" charset="0"/>
              <a:buChar char="•"/>
            </a:pPr>
            <a:r>
              <a:rPr lang="en-US" sz="1600" dirty="0">
                <a:solidFill>
                  <a:srgbClr val="212529"/>
                </a:solidFill>
                <a:latin typeface="-apple-system"/>
                <a:ea typeface="Roboto" panose="02000000000000000000" pitchFamily="2" charset="0"/>
              </a:rPr>
              <a:t>Ex: </a:t>
            </a:r>
            <a:r>
              <a:rPr lang="en-US" sz="1600" i="1" dirty="0">
                <a:solidFill>
                  <a:schemeClr val="accent2"/>
                </a:solidFill>
                <a:latin typeface="-apple-system"/>
                <a:ea typeface="Roboto" panose="02000000000000000000" pitchFamily="2" charset="0"/>
              </a:rPr>
              <a:t>color</a:t>
            </a:r>
            <a:r>
              <a:rPr lang="en-US" sz="1600" dirty="0">
                <a:solidFill>
                  <a:srgbClr val="212529"/>
                </a:solidFill>
                <a:latin typeface="-apple-system"/>
                <a:ea typeface="Roboto" panose="02000000000000000000" pitchFamily="2" charset="0"/>
              </a:rPr>
              <a:t>, </a:t>
            </a:r>
            <a:r>
              <a:rPr lang="en-US" sz="1600" i="1" dirty="0" err="1">
                <a:solidFill>
                  <a:schemeClr val="accent2"/>
                </a:solidFill>
                <a:latin typeface="-apple-system"/>
                <a:ea typeface="Roboto" panose="02000000000000000000" pitchFamily="2" charset="0"/>
              </a:rPr>
              <a:t>textColor</a:t>
            </a:r>
            <a:endParaRPr lang="en-US" sz="1600" b="1" i="1" dirty="0">
              <a:solidFill>
                <a:schemeClr val="accent2"/>
              </a:solidFill>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4C951AB8-F6A3-702F-D2AA-3F2986BD4FCC}"/>
              </a:ext>
            </a:extLst>
          </p:cNvPr>
          <p:cNvPicPr>
            <a:picLocks noChangeAspect="1"/>
          </p:cNvPicPr>
          <p:nvPr/>
        </p:nvPicPr>
        <p:blipFill>
          <a:blip r:embed="rId2"/>
          <a:stretch>
            <a:fillRect/>
          </a:stretch>
        </p:blipFill>
        <p:spPr>
          <a:xfrm>
            <a:off x="1657206" y="4044918"/>
            <a:ext cx="2057687" cy="457264"/>
          </a:xfrm>
          <a:prstGeom prst="rect">
            <a:avLst/>
          </a:prstGeom>
        </p:spPr>
      </p:pic>
      <p:graphicFrame>
        <p:nvGraphicFramePr>
          <p:cNvPr id="14" name="Table 13">
            <a:extLst>
              <a:ext uri="{FF2B5EF4-FFF2-40B4-BE49-F238E27FC236}">
                <a16:creationId xmlns:a16="http://schemas.microsoft.com/office/drawing/2014/main" id="{3C4C2898-2A35-DD5F-F271-7E03E7F009F2}"/>
              </a:ext>
            </a:extLst>
          </p:cNvPr>
          <p:cNvGraphicFramePr>
            <a:graphicFrameLocks noGrp="1"/>
          </p:cNvGraphicFramePr>
          <p:nvPr>
            <p:extLst>
              <p:ext uri="{D42A27DB-BD31-4B8C-83A1-F6EECF244321}">
                <p14:modId xmlns:p14="http://schemas.microsoft.com/office/powerpoint/2010/main" val="855059525"/>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3" name="Picture 2">
            <a:extLst>
              <a:ext uri="{FF2B5EF4-FFF2-40B4-BE49-F238E27FC236}">
                <a16:creationId xmlns:a16="http://schemas.microsoft.com/office/drawing/2014/main" id="{54D8C290-E6A8-4612-EB85-D64F803FE8C0}"/>
              </a:ext>
            </a:extLst>
          </p:cNvPr>
          <p:cNvPicPr>
            <a:picLocks noChangeAspect="1"/>
          </p:cNvPicPr>
          <p:nvPr/>
        </p:nvPicPr>
        <p:blipFill>
          <a:blip r:embed="rId3"/>
          <a:stretch>
            <a:fillRect/>
          </a:stretch>
        </p:blipFill>
        <p:spPr>
          <a:xfrm>
            <a:off x="2128054" y="4998678"/>
            <a:ext cx="1209844" cy="409632"/>
          </a:xfrm>
          <a:prstGeom prst="rect">
            <a:avLst/>
          </a:prstGeom>
        </p:spPr>
      </p:pic>
    </p:spTree>
    <p:extLst>
      <p:ext uri="{BB962C8B-B14F-4D97-AF65-F5344CB8AC3E}">
        <p14:creationId xmlns:p14="http://schemas.microsoft.com/office/powerpoint/2010/main" val="3250072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7B08DB-DFCB-CEBE-E2FB-B6373687388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8E8A30-526B-75D6-C198-2F1AD6AC8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1D5B32-587C-E231-A82B-449750B4DBC7}"/>
              </a:ext>
            </a:extLst>
          </p:cNvPr>
          <p:cNvSpPr txBox="1"/>
          <p:nvPr/>
        </p:nvSpPr>
        <p:spPr>
          <a:xfrm>
            <a:off x="815825" y="390587"/>
            <a:ext cx="5115075" cy="6740307"/>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212529"/>
                </a:solidFill>
                <a:effectLst/>
                <a:latin typeface="-apple-system"/>
              </a:rPr>
              <a:t>After declaring a variable, you can assign a value to it using the assignment operator (</a:t>
            </a:r>
            <a:r>
              <a:rPr lang="en-US" sz="1600" b="1" i="0" dirty="0">
                <a:solidFill>
                  <a:schemeClr val="accent2"/>
                </a:solidFill>
                <a:effectLst/>
                <a:latin typeface="-apple-system"/>
              </a:rPr>
              <a:t>=</a:t>
            </a:r>
            <a:r>
              <a:rPr lang="en-US" sz="1600" b="0" i="0" dirty="0">
                <a:solidFill>
                  <a:srgbClr val="212529"/>
                </a:solidFill>
                <a:effectLst/>
                <a:latin typeface="-apple-system"/>
              </a:rPr>
              <a:t>), like this:</a:t>
            </a: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0" i="0" dirty="0">
                <a:solidFill>
                  <a:srgbClr val="212529"/>
                </a:solidFill>
                <a:effectLst/>
                <a:latin typeface="-apple-system"/>
              </a:rPr>
              <a:t>Or you can do both steps using one statement:</a:t>
            </a: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The following increases the value of the age variable by one:</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Display variables</a:t>
            </a:r>
          </a:p>
          <a:p>
            <a:pPr marL="742950" lvl="1" indent="-285750">
              <a:buFont typeface="Arial" panose="020B0604020202020204" pitchFamily="34" charset="0"/>
              <a:buChar char="•"/>
            </a:pPr>
            <a:r>
              <a:rPr lang="en-US" sz="1600" b="0" i="0" dirty="0">
                <a:solidFill>
                  <a:srgbClr val="212529"/>
                </a:solidFill>
                <a:effectLst/>
                <a:latin typeface="-apple-system"/>
              </a:rPr>
              <a:t>To output the</a:t>
            </a:r>
            <a:r>
              <a:rPr lang="en-US" sz="1600" b="1" dirty="0">
                <a:solidFill>
                  <a:srgbClr val="212529"/>
                </a:solidFill>
                <a:latin typeface="-apple-system"/>
              </a:rPr>
              <a:t> </a:t>
            </a:r>
            <a:r>
              <a:rPr lang="en-US" sz="1600" i="1" dirty="0">
                <a:solidFill>
                  <a:schemeClr val="accent2"/>
                </a:solidFill>
                <a:latin typeface="-apple-system"/>
              </a:rPr>
              <a:t>age</a:t>
            </a:r>
            <a:r>
              <a:rPr lang="en-US" sz="1600" dirty="0">
                <a:solidFill>
                  <a:srgbClr val="212529"/>
                </a:solidFill>
                <a:latin typeface="-apple-system"/>
              </a:rPr>
              <a:t> </a:t>
            </a:r>
            <a:r>
              <a:rPr lang="en-US" sz="1600" b="0" i="0" dirty="0">
                <a:solidFill>
                  <a:srgbClr val="212529"/>
                </a:solidFill>
                <a:effectLst/>
                <a:latin typeface="-apple-system"/>
              </a:rPr>
              <a:t>variable to the console, you use the </a:t>
            </a:r>
            <a:r>
              <a:rPr lang="en-US" sz="1600" i="1" dirty="0" err="1">
                <a:solidFill>
                  <a:schemeClr val="accent2"/>
                </a:solidFill>
                <a:effectLst/>
                <a:latin typeface="-apple-system"/>
              </a:rPr>
              <a:t>Console.WriteLine</a:t>
            </a:r>
            <a:r>
              <a:rPr lang="en-US" sz="1600" i="1" dirty="0">
                <a:solidFill>
                  <a:schemeClr val="accent2"/>
                </a:solidFill>
                <a:effectLst/>
                <a:latin typeface="-apple-system"/>
              </a:rPr>
              <a:t>()</a:t>
            </a:r>
            <a:r>
              <a:rPr lang="en-US" sz="1600" i="1" dirty="0">
                <a:solidFill>
                  <a:schemeClr val="accent2"/>
                </a:solidFill>
                <a:latin typeface="-apple-system"/>
              </a:rPr>
              <a:t> </a:t>
            </a:r>
            <a:r>
              <a:rPr lang="en-US" sz="1600" dirty="0">
                <a:solidFill>
                  <a:srgbClr val="212529"/>
                </a:solidFill>
                <a:latin typeface="-apple-system"/>
              </a:rPr>
              <a:t>method as follows:</a:t>
            </a:r>
          </a:p>
          <a:p>
            <a:pPr marL="742950" lvl="1" indent="-285750">
              <a:buFont typeface="Arial" panose="020B0604020202020204" pitchFamily="34" charset="0"/>
              <a:buChar char="•"/>
            </a:pPr>
            <a:endParaRPr lang="en-US" sz="1600" b="1" i="0" dirty="0">
              <a:solidFill>
                <a:srgbClr val="212529"/>
              </a:solidFill>
              <a:effectLst/>
              <a:latin typeface="-apple-system"/>
            </a:endParaRPr>
          </a:p>
          <a:p>
            <a:pPr lvl="7"/>
            <a:r>
              <a:rPr lang="en-US" sz="1600" dirty="0">
                <a:solidFill>
                  <a:srgbClr val="212529"/>
                </a:solidFill>
                <a:latin typeface="-apple-system"/>
              </a:rPr>
              <a:t>    Output=&gt; 18</a:t>
            </a: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To embed the</a:t>
            </a:r>
            <a:r>
              <a:rPr lang="en-US" sz="1600" b="1" dirty="0">
                <a:solidFill>
                  <a:srgbClr val="212529"/>
                </a:solidFill>
                <a:latin typeface="-apple-system"/>
              </a:rPr>
              <a:t> </a:t>
            </a:r>
            <a:r>
              <a:rPr lang="en-US" sz="1600" i="1" dirty="0">
                <a:solidFill>
                  <a:schemeClr val="accent2"/>
                </a:solidFill>
                <a:latin typeface="-apple-system"/>
              </a:rPr>
              <a:t>age</a:t>
            </a:r>
            <a:r>
              <a:rPr lang="en-US" sz="1600" b="1" dirty="0">
                <a:solidFill>
                  <a:srgbClr val="212529"/>
                </a:solidFill>
                <a:latin typeface="-apple-system"/>
              </a:rPr>
              <a:t> </a:t>
            </a:r>
            <a:r>
              <a:rPr lang="en-US" sz="1600" b="0" i="0" dirty="0">
                <a:solidFill>
                  <a:srgbClr val="212529"/>
                </a:solidFill>
                <a:effectLst/>
                <a:latin typeface="-apple-system"/>
              </a:rPr>
              <a:t>variable in a string and display it, you use the following statement:</a:t>
            </a: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b="1" i="0" dirty="0">
              <a:solidFill>
                <a:srgbClr val="212529"/>
              </a:solidFill>
              <a:effectLst/>
              <a:latin typeface="-apple-system"/>
            </a:endParaRPr>
          </a:p>
          <a:p>
            <a:pPr lvl="1"/>
            <a:r>
              <a:rPr lang="en-US" sz="1600" dirty="0">
                <a:solidFill>
                  <a:srgbClr val="212529"/>
                </a:solidFill>
                <a:latin typeface="-apple-system"/>
              </a:rPr>
              <a:t>     Output =&gt; The age is 18</a:t>
            </a:r>
            <a:endParaRPr lang="en-US" sz="160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graphicFrame>
        <p:nvGraphicFramePr>
          <p:cNvPr id="14" name="Table 13">
            <a:extLst>
              <a:ext uri="{FF2B5EF4-FFF2-40B4-BE49-F238E27FC236}">
                <a16:creationId xmlns:a16="http://schemas.microsoft.com/office/drawing/2014/main" id="{D344535D-7D50-570B-789F-88F33115E184}"/>
              </a:ext>
            </a:extLst>
          </p:cNvPr>
          <p:cNvGraphicFramePr>
            <a:graphicFrameLocks noGrp="1"/>
          </p:cNvGraphicFramePr>
          <p:nvPr>
            <p:extLst>
              <p:ext uri="{D42A27DB-BD31-4B8C-83A1-F6EECF244321}">
                <p14:modId xmlns:p14="http://schemas.microsoft.com/office/powerpoint/2010/main" val="1227920924"/>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6" name="Picture 5">
            <a:extLst>
              <a:ext uri="{FF2B5EF4-FFF2-40B4-BE49-F238E27FC236}">
                <a16:creationId xmlns:a16="http://schemas.microsoft.com/office/drawing/2014/main" id="{A81FA64F-73D7-8FEF-DBA9-0387C3A45634}"/>
              </a:ext>
            </a:extLst>
          </p:cNvPr>
          <p:cNvPicPr>
            <a:picLocks noChangeAspect="1"/>
          </p:cNvPicPr>
          <p:nvPr/>
        </p:nvPicPr>
        <p:blipFill>
          <a:blip r:embed="rId2"/>
          <a:stretch>
            <a:fillRect/>
          </a:stretch>
        </p:blipFill>
        <p:spPr>
          <a:xfrm>
            <a:off x="1188670" y="964190"/>
            <a:ext cx="1190791" cy="628738"/>
          </a:xfrm>
          <a:prstGeom prst="rect">
            <a:avLst/>
          </a:prstGeom>
        </p:spPr>
      </p:pic>
      <p:pic>
        <p:nvPicPr>
          <p:cNvPr id="9" name="Picture 8">
            <a:extLst>
              <a:ext uri="{FF2B5EF4-FFF2-40B4-BE49-F238E27FC236}">
                <a16:creationId xmlns:a16="http://schemas.microsoft.com/office/drawing/2014/main" id="{EBDDFFCC-050B-E308-A904-95C09EA2B0F5}"/>
              </a:ext>
            </a:extLst>
          </p:cNvPr>
          <p:cNvPicPr>
            <a:picLocks noChangeAspect="1"/>
          </p:cNvPicPr>
          <p:nvPr/>
        </p:nvPicPr>
        <p:blipFill>
          <a:blip r:embed="rId3"/>
          <a:stretch>
            <a:fillRect/>
          </a:stretch>
        </p:blipFill>
        <p:spPr>
          <a:xfrm>
            <a:off x="1185450" y="1987738"/>
            <a:ext cx="1419423" cy="371527"/>
          </a:xfrm>
          <a:prstGeom prst="rect">
            <a:avLst/>
          </a:prstGeom>
        </p:spPr>
      </p:pic>
      <p:pic>
        <p:nvPicPr>
          <p:cNvPr id="12" name="Picture 11">
            <a:extLst>
              <a:ext uri="{FF2B5EF4-FFF2-40B4-BE49-F238E27FC236}">
                <a16:creationId xmlns:a16="http://schemas.microsoft.com/office/drawing/2014/main" id="{40A42317-A11D-B546-2DF0-13B93A5F8618}"/>
              </a:ext>
            </a:extLst>
          </p:cNvPr>
          <p:cNvPicPr>
            <a:picLocks noChangeAspect="1"/>
          </p:cNvPicPr>
          <p:nvPr/>
        </p:nvPicPr>
        <p:blipFill>
          <a:blip r:embed="rId4"/>
          <a:stretch>
            <a:fillRect/>
          </a:stretch>
        </p:blipFill>
        <p:spPr>
          <a:xfrm>
            <a:off x="1578276" y="2918894"/>
            <a:ext cx="1457528" cy="638264"/>
          </a:xfrm>
          <a:prstGeom prst="rect">
            <a:avLst/>
          </a:prstGeom>
        </p:spPr>
      </p:pic>
      <p:pic>
        <p:nvPicPr>
          <p:cNvPr id="15" name="Picture 14">
            <a:extLst>
              <a:ext uri="{FF2B5EF4-FFF2-40B4-BE49-F238E27FC236}">
                <a16:creationId xmlns:a16="http://schemas.microsoft.com/office/drawing/2014/main" id="{5D9F48F1-03EB-1751-26A9-5EA0781A098A}"/>
              </a:ext>
            </a:extLst>
          </p:cNvPr>
          <p:cNvPicPr>
            <a:picLocks noChangeAspect="1"/>
          </p:cNvPicPr>
          <p:nvPr/>
        </p:nvPicPr>
        <p:blipFill>
          <a:blip r:embed="rId5"/>
          <a:stretch>
            <a:fillRect/>
          </a:stretch>
        </p:blipFill>
        <p:spPr>
          <a:xfrm>
            <a:off x="1578276" y="4418760"/>
            <a:ext cx="2238687" cy="609685"/>
          </a:xfrm>
          <a:prstGeom prst="rect">
            <a:avLst/>
          </a:prstGeom>
        </p:spPr>
      </p:pic>
      <p:pic>
        <p:nvPicPr>
          <p:cNvPr id="17" name="Picture 16">
            <a:extLst>
              <a:ext uri="{FF2B5EF4-FFF2-40B4-BE49-F238E27FC236}">
                <a16:creationId xmlns:a16="http://schemas.microsoft.com/office/drawing/2014/main" id="{FAED75F7-58B8-E587-88E5-316F93BB44FA}"/>
              </a:ext>
            </a:extLst>
          </p:cNvPr>
          <p:cNvPicPr>
            <a:picLocks noChangeAspect="1"/>
          </p:cNvPicPr>
          <p:nvPr/>
        </p:nvPicPr>
        <p:blipFill>
          <a:blip r:embed="rId6"/>
          <a:stretch>
            <a:fillRect/>
          </a:stretch>
        </p:blipFill>
        <p:spPr>
          <a:xfrm>
            <a:off x="1578276" y="5642370"/>
            <a:ext cx="3696216" cy="381053"/>
          </a:xfrm>
          <a:prstGeom prst="rect">
            <a:avLst/>
          </a:prstGeom>
        </p:spPr>
      </p:pic>
      <p:sp>
        <p:nvSpPr>
          <p:cNvPr id="18" name="TextBox 17">
            <a:extLst>
              <a:ext uri="{FF2B5EF4-FFF2-40B4-BE49-F238E27FC236}">
                <a16:creationId xmlns:a16="http://schemas.microsoft.com/office/drawing/2014/main" id="{FDDF97B1-EB21-5760-D6F0-4748A44889EF}"/>
              </a:ext>
            </a:extLst>
          </p:cNvPr>
          <p:cNvSpPr txBox="1"/>
          <p:nvPr/>
        </p:nvSpPr>
        <p:spPr>
          <a:xfrm>
            <a:off x="6427305" y="5417397"/>
            <a:ext cx="5115073" cy="830997"/>
          </a:xfrm>
          <a:prstGeom prst="rect">
            <a:avLst/>
          </a:prstGeom>
          <a:noFill/>
        </p:spPr>
        <p:txBody>
          <a:bodyPr wrap="square" rtlCol="0">
            <a:spAutoFit/>
          </a:bodyPr>
          <a:lstStyle/>
          <a:p>
            <a:r>
              <a:rPr lang="en-US" sz="1600" b="0" i="0" dirty="0">
                <a:solidFill>
                  <a:srgbClr val="212529"/>
                </a:solidFill>
                <a:effectLst/>
                <a:latin typeface="-apple-system"/>
              </a:rPr>
              <a:t>When the compiler sees a string with the </a:t>
            </a:r>
            <a:r>
              <a:rPr lang="en-US" sz="1600" b="0" i="1" dirty="0">
                <a:solidFill>
                  <a:schemeClr val="accent2"/>
                </a:solidFill>
                <a:effectLst/>
                <a:latin typeface="-apple-system"/>
              </a:rPr>
              <a:t>$</a:t>
            </a:r>
            <a:r>
              <a:rPr lang="en-US" sz="1600" b="0" i="0" dirty="0">
                <a:solidFill>
                  <a:srgbClr val="212529"/>
                </a:solidFill>
                <a:effectLst/>
                <a:latin typeface="-apple-system"/>
              </a:rPr>
              <a:t> prefix, it’ll replace all the variables in the curly braces with their corresponding values.</a:t>
            </a:r>
            <a:endParaRPr lang="en-US" sz="1600" dirty="0"/>
          </a:p>
        </p:txBody>
      </p:sp>
    </p:spTree>
    <p:extLst>
      <p:ext uri="{BB962C8B-B14F-4D97-AF65-F5344CB8AC3E}">
        <p14:creationId xmlns:p14="http://schemas.microsoft.com/office/powerpoint/2010/main" val="352412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29C28B-3855-A489-11B5-CA88B8F1A1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EB4E19-37D0-DB4D-0A56-6F6C633AB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6FD802-C854-B272-E920-61DD3AFC7D1A}"/>
              </a:ext>
            </a:extLst>
          </p:cNvPr>
          <p:cNvSpPr txBox="1"/>
          <p:nvPr/>
        </p:nvSpPr>
        <p:spPr>
          <a:xfrm>
            <a:off x="815825" y="390587"/>
            <a:ext cx="5115075" cy="6247864"/>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Declare multiple variables</a:t>
            </a:r>
          </a:p>
          <a:p>
            <a:pPr marL="742950" lvl="1" indent="-285750">
              <a:buFont typeface="Arial" panose="020B0604020202020204" pitchFamily="34" charset="0"/>
              <a:buChar char="•"/>
            </a:pPr>
            <a:r>
              <a:rPr lang="en-US" sz="1600" b="0" i="0" dirty="0">
                <a:solidFill>
                  <a:srgbClr val="212529"/>
                </a:solidFill>
                <a:effectLst/>
                <a:latin typeface="-apple-system"/>
              </a:rPr>
              <a:t>To declare multiple variables, you use multiple statements: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If variables have the </a:t>
            </a:r>
            <a:r>
              <a:rPr lang="en-US" sz="1600" b="0" i="0" u="sng" dirty="0">
                <a:solidFill>
                  <a:srgbClr val="212529"/>
                </a:solidFill>
                <a:effectLst/>
                <a:latin typeface="-apple-system"/>
              </a:rPr>
              <a:t>same type</a:t>
            </a:r>
            <a:r>
              <a:rPr lang="en-US" sz="1600" b="0" i="0" dirty="0">
                <a:solidFill>
                  <a:srgbClr val="212529"/>
                </a:solidFill>
                <a:effectLst/>
                <a:latin typeface="-apple-system"/>
              </a:rPr>
              <a:t>, you can declare them in one statement and use a </a:t>
            </a:r>
            <a:r>
              <a:rPr lang="en-US" sz="1600" b="0" i="1" dirty="0">
                <a:solidFill>
                  <a:schemeClr val="accent2"/>
                </a:solidFill>
                <a:effectLst/>
                <a:latin typeface="-apple-system"/>
              </a:rPr>
              <a:t>comma (,) </a:t>
            </a:r>
            <a:r>
              <a:rPr lang="en-US" sz="1600" b="0" i="0" dirty="0">
                <a:solidFill>
                  <a:srgbClr val="212529"/>
                </a:solidFill>
                <a:effectLst/>
                <a:latin typeface="-apple-system"/>
              </a:rPr>
              <a:t>to separate two variables like this: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Min and max values</a:t>
            </a:r>
          </a:p>
          <a:p>
            <a:pPr marL="742950" lvl="1" indent="-285750">
              <a:buFont typeface="Arial" panose="020B0604020202020204" pitchFamily="34" charset="0"/>
              <a:buChar char="•"/>
            </a:pPr>
            <a:r>
              <a:rPr lang="en-US" sz="1600" b="0" i="0" dirty="0">
                <a:solidFill>
                  <a:srgbClr val="212529"/>
                </a:solidFill>
                <a:effectLst/>
                <a:latin typeface="-apple-system"/>
              </a:rPr>
              <a:t>Each</a:t>
            </a:r>
            <a:r>
              <a:rPr lang="en-US" sz="1600" dirty="0">
                <a:solidFill>
                  <a:srgbClr val="212529"/>
                </a:solidFill>
                <a:latin typeface="-apple-system"/>
              </a:rPr>
              <a:t> </a:t>
            </a:r>
            <a:r>
              <a:rPr lang="en-US" sz="1600" u="sng" dirty="0">
                <a:solidFill>
                  <a:srgbClr val="212529"/>
                </a:solidFill>
                <a:latin typeface="-apple-system"/>
              </a:rPr>
              <a:t>integer</a:t>
            </a:r>
            <a:r>
              <a:rPr lang="en-US" sz="1600" dirty="0">
                <a:solidFill>
                  <a:srgbClr val="212529"/>
                </a:solidFill>
                <a:latin typeface="-apple-system"/>
              </a:rPr>
              <a:t>, </a:t>
            </a:r>
            <a:r>
              <a:rPr lang="en-US" sz="1600" u="sng" dirty="0">
                <a:solidFill>
                  <a:srgbClr val="212529"/>
                </a:solidFill>
                <a:latin typeface="-apple-system"/>
              </a:rPr>
              <a:t>float</a:t>
            </a:r>
            <a:r>
              <a:rPr lang="en-US" sz="1600" dirty="0">
                <a:solidFill>
                  <a:srgbClr val="212529"/>
                </a:solidFill>
                <a:latin typeface="-apple-system"/>
              </a:rPr>
              <a:t>, or </a:t>
            </a:r>
            <a:r>
              <a:rPr lang="en-US" sz="1600" u="sng" dirty="0">
                <a:solidFill>
                  <a:srgbClr val="212529"/>
                </a:solidFill>
                <a:latin typeface="-apple-system"/>
              </a:rPr>
              <a:t>double</a:t>
            </a:r>
            <a:r>
              <a:rPr lang="en-US" sz="1600" dirty="0">
                <a:solidFill>
                  <a:srgbClr val="212529"/>
                </a:solidFill>
                <a:latin typeface="-apple-system"/>
              </a:rPr>
              <a:t> type </a:t>
            </a:r>
            <a:r>
              <a:rPr lang="en-US" sz="1600" b="0" i="0" dirty="0">
                <a:solidFill>
                  <a:srgbClr val="212529"/>
                </a:solidFill>
                <a:effectLst/>
                <a:latin typeface="-apple-system"/>
              </a:rPr>
              <a:t>has the </a:t>
            </a:r>
            <a:r>
              <a:rPr lang="en-US" sz="1600" b="0" i="1" dirty="0" err="1">
                <a:solidFill>
                  <a:schemeClr val="accent2"/>
                </a:solidFill>
                <a:effectLst/>
                <a:latin typeface="-apple-system"/>
              </a:rPr>
              <a:t>MinValue</a:t>
            </a:r>
            <a:r>
              <a:rPr lang="en-US" sz="1600" b="0" i="0" dirty="0">
                <a:solidFill>
                  <a:srgbClr val="212529"/>
                </a:solidFill>
                <a:effectLst/>
                <a:latin typeface="-apple-system"/>
              </a:rPr>
              <a:t> and </a:t>
            </a:r>
            <a:r>
              <a:rPr lang="en-US" sz="1600" b="0" i="1" dirty="0" err="1">
                <a:solidFill>
                  <a:schemeClr val="accent2"/>
                </a:solidFill>
                <a:effectLst/>
                <a:latin typeface="-apple-system"/>
              </a:rPr>
              <a:t>MaxValue</a:t>
            </a:r>
            <a:r>
              <a:rPr lang="en-US" sz="1600" b="0" i="0" dirty="0">
                <a:solidFill>
                  <a:srgbClr val="212529"/>
                </a:solidFill>
                <a:effectLst/>
                <a:latin typeface="-apple-system"/>
              </a:rPr>
              <a:t> constants that provide the minimum and maximum of the type. To access these values, you use the </a:t>
            </a:r>
            <a:r>
              <a:rPr lang="en-US" sz="1600" b="0" i="1" dirty="0">
                <a:solidFill>
                  <a:schemeClr val="accent2"/>
                </a:solidFill>
                <a:effectLst/>
                <a:latin typeface="-apple-system"/>
              </a:rPr>
              <a:t>dot operator (.)</a:t>
            </a:r>
          </a:p>
          <a:p>
            <a:pPr marL="742950" lvl="1" indent="-285750">
              <a:buFont typeface="Arial" panose="020B0604020202020204" pitchFamily="34" charset="0"/>
              <a:buChar char="•"/>
            </a:pPr>
            <a:endParaRPr lang="en-US" sz="1600" i="1" dirty="0">
              <a:solidFill>
                <a:schemeClr val="accent2"/>
              </a:solidFill>
              <a:effectLst/>
              <a:latin typeface="-apple-system"/>
            </a:endParaRPr>
          </a:p>
          <a:p>
            <a:pPr marL="285750"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0" i="0" dirty="0">
                <a:solidFill>
                  <a:srgbClr val="212529"/>
                </a:solidFill>
                <a:effectLst/>
                <a:latin typeface="-apple-system"/>
              </a:rPr>
              <a:t>If a number is big, you can use the </a:t>
            </a:r>
            <a:r>
              <a:rPr lang="en-US" sz="1600" b="0" i="1" dirty="0">
                <a:solidFill>
                  <a:schemeClr val="accent2"/>
                </a:solidFill>
                <a:effectLst/>
                <a:latin typeface="-apple-system"/>
              </a:rPr>
              <a:t>digit separator (_) </a:t>
            </a:r>
            <a:r>
              <a:rPr lang="en-US" sz="1600" b="0" i="0" dirty="0">
                <a:solidFill>
                  <a:srgbClr val="212529"/>
                </a:solidFill>
                <a:effectLst/>
                <a:latin typeface="-apple-system"/>
              </a:rPr>
              <a:t>to make it more readable.</a:t>
            </a: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p:txBody>
      </p:sp>
      <p:graphicFrame>
        <p:nvGraphicFramePr>
          <p:cNvPr id="14" name="Table 13">
            <a:extLst>
              <a:ext uri="{FF2B5EF4-FFF2-40B4-BE49-F238E27FC236}">
                <a16:creationId xmlns:a16="http://schemas.microsoft.com/office/drawing/2014/main" id="{AF2EA3E8-A3D9-A183-5D09-1A178256B79D}"/>
              </a:ext>
            </a:extLst>
          </p:cNvPr>
          <p:cNvGraphicFramePr>
            <a:graphicFrameLocks noGrp="1"/>
          </p:cNvGraphicFramePr>
          <p:nvPr>
            <p:extLst>
              <p:ext uri="{D42A27DB-BD31-4B8C-83A1-F6EECF244321}">
                <p14:modId xmlns:p14="http://schemas.microsoft.com/office/powerpoint/2010/main" val="3086794819"/>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3" name="Picture 2">
            <a:extLst>
              <a:ext uri="{FF2B5EF4-FFF2-40B4-BE49-F238E27FC236}">
                <a16:creationId xmlns:a16="http://schemas.microsoft.com/office/drawing/2014/main" id="{384BB632-D8F1-4CC1-FF80-31B02CA4550F}"/>
              </a:ext>
            </a:extLst>
          </p:cNvPr>
          <p:cNvPicPr>
            <a:picLocks noChangeAspect="1"/>
          </p:cNvPicPr>
          <p:nvPr/>
        </p:nvPicPr>
        <p:blipFill>
          <a:blip r:embed="rId2"/>
          <a:stretch>
            <a:fillRect/>
          </a:stretch>
        </p:blipFill>
        <p:spPr>
          <a:xfrm>
            <a:off x="1665138" y="1223915"/>
            <a:ext cx="2143424" cy="676369"/>
          </a:xfrm>
          <a:prstGeom prst="rect">
            <a:avLst/>
          </a:prstGeom>
        </p:spPr>
      </p:pic>
      <p:pic>
        <p:nvPicPr>
          <p:cNvPr id="7" name="Picture 6">
            <a:extLst>
              <a:ext uri="{FF2B5EF4-FFF2-40B4-BE49-F238E27FC236}">
                <a16:creationId xmlns:a16="http://schemas.microsoft.com/office/drawing/2014/main" id="{F0861104-3A7F-A00D-42C9-1F56322CC571}"/>
              </a:ext>
            </a:extLst>
          </p:cNvPr>
          <p:cNvPicPr>
            <a:picLocks noChangeAspect="1"/>
          </p:cNvPicPr>
          <p:nvPr/>
        </p:nvPicPr>
        <p:blipFill>
          <a:blip r:embed="rId3"/>
          <a:stretch>
            <a:fillRect/>
          </a:stretch>
        </p:blipFill>
        <p:spPr>
          <a:xfrm>
            <a:off x="1665138" y="2743107"/>
            <a:ext cx="2162477" cy="666843"/>
          </a:xfrm>
          <a:prstGeom prst="rect">
            <a:avLst/>
          </a:prstGeom>
        </p:spPr>
      </p:pic>
      <p:pic>
        <p:nvPicPr>
          <p:cNvPr id="11" name="Picture 10">
            <a:extLst>
              <a:ext uri="{FF2B5EF4-FFF2-40B4-BE49-F238E27FC236}">
                <a16:creationId xmlns:a16="http://schemas.microsoft.com/office/drawing/2014/main" id="{FE7EEDB9-7CAB-D1AD-56E6-BCE718EE123B}"/>
              </a:ext>
            </a:extLst>
          </p:cNvPr>
          <p:cNvPicPr>
            <a:picLocks noChangeAspect="1"/>
          </p:cNvPicPr>
          <p:nvPr/>
        </p:nvPicPr>
        <p:blipFill>
          <a:blip r:embed="rId4"/>
          <a:stretch>
            <a:fillRect/>
          </a:stretch>
        </p:blipFill>
        <p:spPr>
          <a:xfrm>
            <a:off x="1658623" y="4894880"/>
            <a:ext cx="1714739" cy="657317"/>
          </a:xfrm>
          <a:prstGeom prst="rect">
            <a:avLst/>
          </a:prstGeom>
        </p:spPr>
      </p:pic>
      <p:pic>
        <p:nvPicPr>
          <p:cNvPr id="16" name="Picture 15">
            <a:extLst>
              <a:ext uri="{FF2B5EF4-FFF2-40B4-BE49-F238E27FC236}">
                <a16:creationId xmlns:a16="http://schemas.microsoft.com/office/drawing/2014/main" id="{A3B545A7-6016-F6A7-0D9E-9FC21FD088C5}"/>
              </a:ext>
            </a:extLst>
          </p:cNvPr>
          <p:cNvPicPr>
            <a:picLocks noChangeAspect="1"/>
          </p:cNvPicPr>
          <p:nvPr/>
        </p:nvPicPr>
        <p:blipFill>
          <a:blip r:embed="rId5"/>
          <a:stretch>
            <a:fillRect/>
          </a:stretch>
        </p:blipFill>
        <p:spPr>
          <a:xfrm>
            <a:off x="1229938" y="6127641"/>
            <a:ext cx="2143424" cy="333422"/>
          </a:xfrm>
          <a:prstGeom prst="rect">
            <a:avLst/>
          </a:prstGeom>
        </p:spPr>
      </p:pic>
    </p:spTree>
    <p:extLst>
      <p:ext uri="{BB962C8B-B14F-4D97-AF65-F5344CB8AC3E}">
        <p14:creationId xmlns:p14="http://schemas.microsoft.com/office/powerpoint/2010/main" val="118285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738</TotalTime>
  <Words>2019</Words>
  <Application>Microsoft Office PowerPoint</Application>
  <PresentationFormat>Widescreen</PresentationFormat>
  <Paragraphs>334</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Aptos</vt:lpstr>
      <vt:lpstr>Aptos Display</vt:lpstr>
      <vt:lpstr>Arial</vt:lpstr>
      <vt:lpstr>Roboto</vt:lpstr>
      <vt:lpstr>Roboto Black</vt:lpstr>
      <vt:lpstr>Roboto Medium</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Noferesti, Iman</dc:creator>
  <cp:lastModifiedBy>Noferesti, Iman</cp:lastModifiedBy>
  <cp:revision>7</cp:revision>
  <dcterms:created xsi:type="dcterms:W3CDTF">2025-01-16T16:11:19Z</dcterms:created>
  <dcterms:modified xsi:type="dcterms:W3CDTF">2025-01-29T14:02:16Z</dcterms:modified>
</cp:coreProperties>
</file>